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2"/>
  </p:notesMasterIdLst>
  <p:handoutMasterIdLst>
    <p:handoutMasterId r:id="rId13"/>
  </p:handoutMasterIdLst>
  <p:sldIdLst>
    <p:sldId id="446" r:id="rId5"/>
    <p:sldId id="447" r:id="rId6"/>
    <p:sldId id="449" r:id="rId7"/>
    <p:sldId id="427" r:id="rId8"/>
    <p:sldId id="441" r:id="rId9"/>
    <p:sldId id="434" r:id="rId10"/>
    <p:sldId id="44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82D"/>
    <a:srgbClr val="B9B9B9"/>
    <a:srgbClr val="E288B6"/>
    <a:srgbClr val="8C5896"/>
    <a:srgbClr val="D75078"/>
    <a:srgbClr val="7C6560"/>
    <a:srgbClr val="B38F6A"/>
    <a:srgbClr val="6667AB"/>
    <a:srgbClr val="BBBBBB"/>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41030A-E72B-44FA-8206-CB9E68719391}" v="19" dt="2025-05-30T12:47:58.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3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6/1/2025</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6/1/2025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667921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5" cy="1371600"/>
          </a:xfrm>
        </p:spPr>
        <p:txBody>
          <a:bodyPr>
            <a:normAutofit/>
          </a:bodyPr>
          <a:lstStyle>
            <a:lvl1pPr>
              <a:lnSpc>
                <a:spcPts val="3450"/>
              </a:lnSpc>
              <a:defRPr sz="27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200" y="2569464"/>
            <a:ext cx="3619501" cy="1179576"/>
          </a:xfrm>
        </p:spPr>
        <p:txBody>
          <a:bodyPr anchor="b" anchorCtr="0">
            <a:normAutofit/>
          </a:bodyPr>
          <a:lstStyle>
            <a:lvl1pPr>
              <a:lnSpc>
                <a:spcPts val="3000"/>
              </a:lnSpc>
              <a:defRPr sz="24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15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15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15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15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15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15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15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15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1"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2250"/>
              </a:lnSpc>
              <a:spcBef>
                <a:spcPts val="0"/>
              </a:spcBef>
              <a:buNone/>
              <a:defRPr sz="1350">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100"/>
              </a:lnSpc>
              <a:spcBef>
                <a:spcPts val="0"/>
              </a:spcBef>
              <a:buNone/>
              <a:defRPr sz="1350">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350"/>
              </a:lnSpc>
              <a:spcBef>
                <a:spcPts val="0"/>
              </a:spcBef>
              <a:buNone/>
              <a:defRPr sz="900" b="1"/>
            </a:lvl1pPr>
            <a:lvl2pPr marL="342900" indent="0">
              <a:lnSpc>
                <a:spcPts val="1350"/>
              </a:lnSpc>
              <a:spcBef>
                <a:spcPts val="0"/>
              </a:spcBef>
              <a:buNone/>
              <a:defRPr sz="900" b="1"/>
            </a:lvl2pPr>
            <a:lvl3pPr marL="685800" indent="0">
              <a:lnSpc>
                <a:spcPts val="1350"/>
              </a:lnSpc>
              <a:spcBef>
                <a:spcPts val="0"/>
              </a:spcBef>
              <a:buNone/>
              <a:defRPr sz="900" b="1"/>
            </a:lvl3pPr>
            <a:lvl4pPr marL="1028700" indent="0">
              <a:lnSpc>
                <a:spcPts val="1350"/>
              </a:lnSpc>
              <a:spcBef>
                <a:spcPts val="0"/>
              </a:spcBef>
              <a:buNone/>
              <a:defRPr sz="900" b="1"/>
            </a:lvl4pPr>
            <a:lvl5pPr marL="1371600" indent="0">
              <a:lnSpc>
                <a:spcPts val="1350"/>
              </a:lnSpc>
              <a:spcBef>
                <a:spcPts val="0"/>
              </a:spcBef>
              <a:buNone/>
              <a:defRPr sz="9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200" y="2569464"/>
            <a:ext cx="3619501" cy="1179576"/>
          </a:xfrm>
        </p:spPr>
        <p:txBody>
          <a:bodyPr anchor="b" anchorCtr="0">
            <a:normAutofit/>
          </a:bodyPr>
          <a:lstStyle>
            <a:lvl1pPr>
              <a:lnSpc>
                <a:spcPts val="3000"/>
              </a:lnSpc>
              <a:defRPr sz="24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15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15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15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15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15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15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15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15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2250"/>
              </a:lnSpc>
              <a:spcBef>
                <a:spcPts val="0"/>
              </a:spcBef>
              <a:buNone/>
              <a:defRPr sz="1350">
                <a:solidFill>
                  <a:schemeClr val="bg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1"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3"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35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201" y="914400"/>
            <a:ext cx="7467601" cy="1572768"/>
          </a:xfrm>
        </p:spPr>
        <p:txBody>
          <a:bodyPr/>
          <a:lstStyle>
            <a:lvl1pPr>
              <a:lnSpc>
                <a:spcPts val="345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1" y="2540000"/>
            <a:ext cx="6591300" cy="3403600"/>
          </a:xfrm>
          <a:prstGeom prst="rect">
            <a:avLst/>
          </a:prstGeom>
        </p:spPr>
        <p:txBody>
          <a:bodyPr/>
          <a:lstStyle>
            <a:lvl1pPr marL="257175" indent="-257175">
              <a:lnSpc>
                <a:spcPts val="2250"/>
              </a:lnSpc>
              <a:spcBef>
                <a:spcPts val="0"/>
              </a:spcBef>
              <a:buFont typeface="+mj-lt"/>
              <a:buAutoNum type="arabicPeriod"/>
              <a:defRPr sz="1350"/>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200" y="2569464"/>
            <a:ext cx="3619501" cy="1179576"/>
          </a:xfrm>
        </p:spPr>
        <p:txBody>
          <a:bodyPr anchor="b" anchorCtr="0">
            <a:normAutofit/>
          </a:bodyPr>
          <a:lstStyle>
            <a:lvl1pPr>
              <a:lnSpc>
                <a:spcPts val="3000"/>
              </a:lnSpc>
              <a:defRPr sz="24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15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15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15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15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15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15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15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15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3"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9"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2250"/>
              </a:lnSpc>
              <a:spcBef>
                <a:spcPts val="0"/>
              </a:spcBef>
              <a:buNone/>
              <a:defRPr sz="1350">
                <a:solidFill>
                  <a:schemeClr val="tx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1"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1" y="2415910"/>
            <a:ext cx="4022559"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1371600"/>
            <a:ext cx="3619501" cy="877824"/>
          </a:xfrm>
        </p:spPr>
        <p:txBody>
          <a:bodyPr/>
          <a:lstStyle>
            <a:lvl1pPr>
              <a:lnSpc>
                <a:spcPts val="324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200" y="2569464"/>
            <a:ext cx="3619501" cy="1179576"/>
          </a:xfrm>
        </p:spPr>
        <p:txBody>
          <a:bodyPr anchor="t" anchorCtr="0">
            <a:normAutofit/>
          </a:bodyPr>
          <a:lstStyle>
            <a:lvl1pPr>
              <a:lnSpc>
                <a:spcPts val="3000"/>
              </a:lnSpc>
              <a:defRPr sz="24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15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15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15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15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15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15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15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15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1"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4"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9"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1"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1"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2250"/>
              </a:lnSpc>
              <a:spcBef>
                <a:spcPts val="0"/>
              </a:spcBef>
              <a:buNone/>
              <a:defRPr sz="1350">
                <a:solidFill>
                  <a:schemeClr val="tx1"/>
                </a:solidFill>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200" y="914402"/>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F310904-DE8F-4B8E-99C6-5AFA03672FFA}" type="datetimeFigureOut">
              <a:rPr lang="en-US" smtClean="0"/>
              <a:t>6/1/2025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200" y="914402"/>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F310904-DE8F-4B8E-99C6-5AFA03672FFA}" type="datetimeFigureOut">
              <a:rPr lang="en-US" smtClean="0"/>
              <a:t>6/1/2025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200" y="914402"/>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F310904-DE8F-4B8E-99C6-5AFA03672FFA}" type="datetimeFigureOut">
              <a:rPr lang="en-US" smtClean="0"/>
              <a:t>6/1/2025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200" y="914402"/>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F310904-DE8F-4B8E-99C6-5AFA03672FFA}" type="datetimeFigureOut">
              <a:rPr lang="en-US" smtClean="0"/>
              <a:t>6/1/2025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2319528" y="1721358"/>
            <a:ext cx="4483538" cy="1008126"/>
          </a:xfrm>
        </p:spPr>
        <p:txBody>
          <a:bodyPr anchor="t" anchorCtr="0">
            <a:normAutofit/>
          </a:bodyPr>
          <a:lstStyle/>
          <a:p>
            <a:r>
              <a:rPr lang="en-US" sz="2400" b="1" i="1" dirty="0"/>
              <a:t>social internship-final               presentation</a:t>
            </a:r>
          </a:p>
        </p:txBody>
      </p:sp>
      <p:sp>
        <p:nvSpPr>
          <p:cNvPr id="2" name="TextBox 1">
            <a:extLst>
              <a:ext uri="{FF2B5EF4-FFF2-40B4-BE49-F238E27FC236}">
                <a16:creationId xmlns:a16="http://schemas.microsoft.com/office/drawing/2014/main" id="{FAD7039B-35B1-428A-355B-53F69C2A57F6}"/>
              </a:ext>
            </a:extLst>
          </p:cNvPr>
          <p:cNvSpPr txBox="1"/>
          <p:nvPr/>
        </p:nvSpPr>
        <p:spPr>
          <a:xfrm rot="10800000" flipH="1" flipV="1">
            <a:off x="5597652" y="3272356"/>
            <a:ext cx="3497580" cy="923330"/>
          </a:xfrm>
          <a:prstGeom prst="rect">
            <a:avLst/>
          </a:prstGeom>
          <a:noFill/>
        </p:spPr>
        <p:txBody>
          <a:bodyPr wrap="square" rtlCol="0">
            <a:spAutoFit/>
          </a:bodyPr>
          <a:lstStyle/>
          <a:p>
            <a:r>
              <a:rPr lang="en-US" sz="1350" dirty="0"/>
              <a:t>Name: </a:t>
            </a:r>
            <a:r>
              <a:rPr lang="en-US" sz="1350" dirty="0" err="1"/>
              <a:t>K.Nandini</a:t>
            </a:r>
            <a:endParaRPr lang="en-US" sz="1350" dirty="0"/>
          </a:p>
          <a:p>
            <a:r>
              <a:rPr lang="en-US" sz="1350" dirty="0"/>
              <a:t>Roll Number: 2400033341</a:t>
            </a:r>
          </a:p>
          <a:p>
            <a:r>
              <a:rPr lang="en-US" sz="1350" dirty="0"/>
              <a:t>Branch: B. Tech-CSE</a:t>
            </a:r>
          </a:p>
          <a:p>
            <a:r>
              <a:rPr lang="en-US" sz="1350" dirty="0"/>
              <a:t>Internship Mode: Remote</a:t>
            </a:r>
            <a:endParaRPr lang="en-IN" sz="1350" dirty="0"/>
          </a:p>
        </p:txBody>
      </p:sp>
      <p:pic>
        <p:nvPicPr>
          <p:cNvPr id="7" name="Picture Placeholder 6">
            <a:extLst>
              <a:ext uri="{FF2B5EF4-FFF2-40B4-BE49-F238E27FC236}">
                <a16:creationId xmlns:a16="http://schemas.microsoft.com/office/drawing/2014/main" id="{8A93CA8B-C1E4-0A25-00FF-31A9CA147607}"/>
              </a:ext>
            </a:extLst>
          </p:cNvPr>
          <p:cNvPicPr>
            <a:picLocks noGrp="1" noChangeAspect="1"/>
          </p:cNvPicPr>
          <p:nvPr>
            <p:ph type="pic" sz="quarter" idx="13"/>
          </p:nvPr>
        </p:nvPicPr>
        <p:blipFill>
          <a:blip r:embed="rId5"/>
          <a:srcRect t="821" b="821"/>
          <a:stretch>
            <a:fillRect/>
          </a:stretch>
        </p:blipFill>
        <p:spPr/>
      </p:pic>
      <p:sp>
        <p:nvSpPr>
          <p:cNvPr id="9" name="TextBox 8">
            <a:extLst>
              <a:ext uri="{FF2B5EF4-FFF2-40B4-BE49-F238E27FC236}">
                <a16:creationId xmlns:a16="http://schemas.microsoft.com/office/drawing/2014/main" id="{25A5C9AD-ED9F-30BE-80D3-2035CE875690}"/>
              </a:ext>
            </a:extLst>
          </p:cNvPr>
          <p:cNvSpPr txBox="1"/>
          <p:nvPr/>
        </p:nvSpPr>
        <p:spPr>
          <a:xfrm>
            <a:off x="2827021" y="1611630"/>
            <a:ext cx="7785927" cy="553998"/>
          </a:xfrm>
          <a:prstGeom prst="rect">
            <a:avLst/>
          </a:prstGeom>
          <a:noFill/>
        </p:spPr>
        <p:txBody>
          <a:bodyPr wrap="square" rtlCol="0">
            <a:spAutoFit/>
          </a:bodyPr>
          <a:lstStyle/>
          <a:p>
            <a:r>
              <a:rPr lang="en-US" sz="3000" b="1" i="1" dirty="0"/>
              <a:t>Social Internship-final</a:t>
            </a:r>
            <a:r>
              <a:rPr lang="en-IN" sz="3000" b="1" i="1" dirty="0"/>
              <a:t> Presentation</a:t>
            </a:r>
            <a:endParaRPr lang="en-US" sz="3000" b="1" i="1" dirty="0"/>
          </a:p>
        </p:txBody>
      </p:sp>
      <p:sp>
        <p:nvSpPr>
          <p:cNvPr id="10" name="TextBox 9">
            <a:extLst>
              <a:ext uri="{FF2B5EF4-FFF2-40B4-BE49-F238E27FC236}">
                <a16:creationId xmlns:a16="http://schemas.microsoft.com/office/drawing/2014/main" id="{0606D454-F363-BF71-6329-BA5B640EEACC}"/>
              </a:ext>
            </a:extLst>
          </p:cNvPr>
          <p:cNvSpPr txBox="1"/>
          <p:nvPr/>
        </p:nvSpPr>
        <p:spPr>
          <a:xfrm>
            <a:off x="6880098" y="2763775"/>
            <a:ext cx="3442716" cy="1546577"/>
          </a:xfrm>
          <a:prstGeom prst="rect">
            <a:avLst/>
          </a:prstGeom>
          <a:noFill/>
        </p:spPr>
        <p:txBody>
          <a:bodyPr wrap="square" rtlCol="0">
            <a:spAutoFit/>
          </a:bodyPr>
          <a:lstStyle/>
          <a:p>
            <a:pPr marL="214313" indent="-214313">
              <a:buFont typeface="Arial" panose="020B0604020202020204" pitchFamily="34" charset="0"/>
              <a:buChar char="•"/>
            </a:pPr>
            <a:r>
              <a:rPr lang="en-US" sz="1350" b="1" i="1" dirty="0"/>
              <a:t>Name: </a:t>
            </a:r>
            <a:r>
              <a:rPr lang="en-US" sz="1350" b="1" i="1" dirty="0" err="1"/>
              <a:t>K.Nandini</a:t>
            </a:r>
            <a:endParaRPr lang="en-US" sz="1350" b="1" i="1" dirty="0"/>
          </a:p>
          <a:p>
            <a:endParaRPr lang="en-US" sz="1350" b="1" i="1" dirty="0"/>
          </a:p>
          <a:p>
            <a:pPr marL="214313" indent="-214313">
              <a:buFont typeface="Arial" panose="020B0604020202020204" pitchFamily="34" charset="0"/>
              <a:buChar char="•"/>
            </a:pPr>
            <a:r>
              <a:rPr lang="en-US" sz="1350" b="1" i="1" dirty="0"/>
              <a:t>Roll Number: 2400033341</a:t>
            </a:r>
          </a:p>
          <a:p>
            <a:endParaRPr lang="en-US" sz="1350" b="1" i="1" dirty="0"/>
          </a:p>
          <a:p>
            <a:pPr marL="214313" indent="-214313">
              <a:buFont typeface="Arial" panose="020B0604020202020204" pitchFamily="34" charset="0"/>
              <a:buChar char="•"/>
            </a:pPr>
            <a:r>
              <a:rPr lang="en-US" sz="1350" b="1" i="1" dirty="0"/>
              <a:t>Branch: </a:t>
            </a:r>
            <a:r>
              <a:rPr lang="en-US" sz="1350" b="1" i="1" dirty="0" err="1"/>
              <a:t>B.Tech</a:t>
            </a:r>
            <a:r>
              <a:rPr lang="en-US" sz="1350" b="1" i="1" dirty="0"/>
              <a:t>-CSE</a:t>
            </a:r>
          </a:p>
          <a:p>
            <a:pPr marL="214313" indent="-214313">
              <a:buFont typeface="Arial" panose="020B0604020202020204" pitchFamily="34" charset="0"/>
              <a:buChar char="•"/>
            </a:pPr>
            <a:endParaRPr lang="en-US" sz="1350" b="1" i="1" dirty="0"/>
          </a:p>
          <a:p>
            <a:pPr marL="214313" indent="-214313">
              <a:buFont typeface="Arial" panose="020B0604020202020204" pitchFamily="34" charset="0"/>
              <a:buChar char="•"/>
            </a:pPr>
            <a:r>
              <a:rPr lang="en-US" sz="1350" b="1" i="1" dirty="0"/>
              <a:t>Internship Mode: Remote</a:t>
            </a:r>
            <a:endParaRPr lang="en-IN" sz="1350" b="1" i="1" dirty="0"/>
          </a:p>
        </p:txBody>
      </p:sp>
      <p:pic>
        <p:nvPicPr>
          <p:cNvPr id="3" name="Video 2">
            <a:hlinkClick r:id="" action="ppaction://media"/>
            <a:extLst>
              <a:ext uri="{FF2B5EF4-FFF2-40B4-BE49-F238E27FC236}">
                <a16:creationId xmlns:a16="http://schemas.microsoft.com/office/drawing/2014/main" id="{42C16608-A914-4E2A-0E31-0229697F0D6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558315191"/>
      </p:ext>
    </p:extLst>
  </p:cSld>
  <p:clrMapOvr>
    <a:masterClrMapping/>
  </p:clrMapOvr>
  <mc:AlternateContent xmlns:mc="http://schemas.openxmlformats.org/markup-compatibility/2006">
    <mc:Choice xmlns:p14="http://schemas.microsoft.com/office/powerpoint/2010/main" Requires="p14">
      <p:transition spd="slow" p14:dur="2000" advTm="6854"/>
    </mc:Choice>
    <mc:Fallback>
      <p:transition spd="slow" advTm="6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1866900" y="1543052"/>
            <a:ext cx="8381114" cy="677825"/>
          </a:xfrm>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4095750" y="2537460"/>
            <a:ext cx="3483864" cy="3147822"/>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11" name="TextBox 10">
            <a:extLst>
              <a:ext uri="{FF2B5EF4-FFF2-40B4-BE49-F238E27FC236}">
                <a16:creationId xmlns:a16="http://schemas.microsoft.com/office/drawing/2014/main" id="{53A57669-1A37-9BC0-A730-F5B8AB761EDE}"/>
              </a:ext>
            </a:extLst>
          </p:cNvPr>
          <p:cNvSpPr txBox="1"/>
          <p:nvPr/>
        </p:nvSpPr>
        <p:spPr>
          <a:xfrm>
            <a:off x="3307080" y="1323760"/>
            <a:ext cx="7640450" cy="461665"/>
          </a:xfrm>
          <a:prstGeom prst="rect">
            <a:avLst/>
          </a:prstGeom>
          <a:noFill/>
        </p:spPr>
        <p:txBody>
          <a:bodyPr wrap="square" rtlCol="0">
            <a:spAutoFit/>
          </a:bodyPr>
          <a:lstStyle/>
          <a:p>
            <a:r>
              <a:rPr lang="en-US" sz="2400" b="1" i="1" dirty="0"/>
              <a:t>Understanding The Domain-Agriculture</a:t>
            </a:r>
            <a:endParaRPr lang="en-IN" sz="2400" b="1" i="1" dirty="0"/>
          </a:p>
        </p:txBody>
      </p:sp>
      <p:sp>
        <p:nvSpPr>
          <p:cNvPr id="12" name="TextBox 11">
            <a:extLst>
              <a:ext uri="{FF2B5EF4-FFF2-40B4-BE49-F238E27FC236}">
                <a16:creationId xmlns:a16="http://schemas.microsoft.com/office/drawing/2014/main" id="{696F0CB1-6477-64BB-A8B0-98AF789526A6}"/>
              </a:ext>
            </a:extLst>
          </p:cNvPr>
          <p:cNvSpPr txBox="1"/>
          <p:nvPr/>
        </p:nvSpPr>
        <p:spPr>
          <a:xfrm>
            <a:off x="2161795" y="2220876"/>
            <a:ext cx="3394711" cy="3854901"/>
          </a:xfrm>
          <a:prstGeom prst="rect">
            <a:avLst/>
          </a:prstGeom>
          <a:noFill/>
        </p:spPr>
        <p:txBody>
          <a:bodyPr wrap="square" rtlCol="0">
            <a:spAutoFit/>
          </a:bodyPr>
          <a:lstStyle/>
          <a:p>
            <a:pPr>
              <a:buNone/>
            </a:pPr>
            <a:r>
              <a:rPr lang="en-US" sz="1500" b="1" dirty="0">
                <a:solidFill>
                  <a:srgbClr val="FFFF00"/>
                </a:solidFill>
              </a:rPr>
              <a:t>Purpose:</a:t>
            </a:r>
            <a:br>
              <a:rPr lang="en-US" sz="1050" dirty="0"/>
            </a:br>
            <a:r>
              <a:rPr lang="en-US" sz="1350" b="1" dirty="0"/>
              <a:t>The purpose of agriculture is to grow food and raise animals to feed people</a:t>
            </a:r>
            <a:r>
              <a:rPr lang="en-US" sz="1350" dirty="0"/>
              <a:t>. </a:t>
            </a:r>
          </a:p>
          <a:p>
            <a:pPr>
              <a:buNone/>
            </a:pPr>
            <a:endParaRPr lang="en-US" sz="1350" b="1" dirty="0">
              <a:solidFill>
                <a:srgbClr val="FFFF00"/>
              </a:solidFill>
            </a:endParaRPr>
          </a:p>
          <a:p>
            <a:pPr>
              <a:buNone/>
            </a:pPr>
            <a:r>
              <a:rPr lang="en-US" sz="1350" b="1" dirty="0">
                <a:solidFill>
                  <a:srgbClr val="FFFF00"/>
                </a:solidFill>
              </a:rPr>
              <a:t>Linked SDGs:</a:t>
            </a:r>
            <a:endParaRPr lang="en-US" sz="1350" dirty="0">
              <a:solidFill>
                <a:srgbClr val="FFFF00"/>
              </a:solidFill>
            </a:endParaRPr>
          </a:p>
          <a:p>
            <a:pPr>
              <a:buFont typeface="Arial" panose="020B0604020202020204" pitchFamily="34" charset="0"/>
              <a:buChar char="•"/>
            </a:pPr>
            <a:r>
              <a:rPr lang="en-IN" sz="1350" b="1" dirty="0"/>
              <a:t>SDG 2: Zero Hunger – Helps produce enough food for </a:t>
            </a:r>
            <a:r>
              <a:rPr lang="en-IN" sz="1350" b="1" dirty="0" err="1"/>
              <a:t>everyon</a:t>
            </a:r>
            <a:endParaRPr lang="en-IN" sz="1350" b="1" dirty="0"/>
          </a:p>
          <a:p>
            <a:pPr>
              <a:buFont typeface="Arial" panose="020B0604020202020204" pitchFamily="34" charset="0"/>
              <a:buChar char="•"/>
            </a:pPr>
            <a:endParaRPr lang="en-IN" sz="1350" b="1" dirty="0"/>
          </a:p>
          <a:p>
            <a:pPr>
              <a:buFont typeface="Arial" panose="020B0604020202020204" pitchFamily="34" charset="0"/>
              <a:buChar char="•"/>
            </a:pPr>
            <a:r>
              <a:rPr lang="en-IN" sz="1350" b="1" dirty="0"/>
              <a:t>SDG 13: Climate Action – Encourages climate-smart agriculture</a:t>
            </a:r>
          </a:p>
          <a:p>
            <a:endParaRPr lang="en-IN" sz="1350" b="1" dirty="0"/>
          </a:p>
          <a:p>
            <a:pPr>
              <a:buFont typeface="Arial" panose="020B0604020202020204" pitchFamily="34" charset="0"/>
              <a:buChar char="•"/>
            </a:pPr>
            <a:r>
              <a:rPr lang="en-US" sz="1350" b="1" dirty="0"/>
              <a:t>SDG 15: Life on Land – Protects soil and land for future use</a:t>
            </a:r>
          </a:p>
          <a:p>
            <a:endParaRPr lang="en-US" sz="1350" b="1" dirty="0"/>
          </a:p>
          <a:p>
            <a:pPr>
              <a:buFont typeface="Arial" panose="020B0604020202020204" pitchFamily="34" charset="0"/>
              <a:buChar char="•"/>
            </a:pPr>
            <a:r>
              <a:rPr lang="en-US" sz="1350" b="1" dirty="0"/>
              <a:t>SDG 6: Clean Water and Sanitation-Encourages efficient use of water in farming</a:t>
            </a:r>
          </a:p>
          <a:p>
            <a:endParaRPr lang="en-IN" sz="1350" dirty="0"/>
          </a:p>
        </p:txBody>
      </p:sp>
      <p:sp>
        <p:nvSpPr>
          <p:cNvPr id="13" name="TextBox 12">
            <a:extLst>
              <a:ext uri="{FF2B5EF4-FFF2-40B4-BE49-F238E27FC236}">
                <a16:creationId xmlns:a16="http://schemas.microsoft.com/office/drawing/2014/main" id="{DC252DDA-9101-30D4-6342-7465CF1F5204}"/>
              </a:ext>
            </a:extLst>
          </p:cNvPr>
          <p:cNvSpPr txBox="1"/>
          <p:nvPr/>
        </p:nvSpPr>
        <p:spPr>
          <a:xfrm>
            <a:off x="6057456" y="2115678"/>
            <a:ext cx="4080510" cy="3439403"/>
          </a:xfrm>
          <a:prstGeom prst="rect">
            <a:avLst/>
          </a:prstGeom>
          <a:noFill/>
        </p:spPr>
        <p:txBody>
          <a:bodyPr wrap="square" rtlCol="0">
            <a:spAutoFit/>
          </a:bodyPr>
          <a:lstStyle/>
          <a:p>
            <a:pPr>
              <a:buNone/>
            </a:pPr>
            <a:r>
              <a:rPr lang="en-US" sz="2100" b="1" dirty="0">
                <a:solidFill>
                  <a:srgbClr val="002060"/>
                </a:solidFill>
              </a:rPr>
              <a:t>Key Activities:</a:t>
            </a:r>
            <a:endParaRPr lang="en-US" sz="2100" dirty="0">
              <a:solidFill>
                <a:srgbClr val="002060"/>
              </a:solidFill>
            </a:endParaRPr>
          </a:p>
          <a:p>
            <a:pPr>
              <a:buFont typeface="Arial" panose="020B0604020202020204" pitchFamily="34" charset="0"/>
              <a:buChar char="•"/>
            </a:pPr>
            <a:r>
              <a:rPr lang="en-US" sz="1350" b="1" dirty="0"/>
              <a:t>Support Small Farmers</a:t>
            </a:r>
            <a:br>
              <a:rPr lang="en-US" sz="1350" dirty="0"/>
            </a:br>
            <a:r>
              <a:rPr lang="en-US" sz="1350" dirty="0"/>
              <a:t>➤ Provide training, tools, and fair prices to farmers</a:t>
            </a:r>
          </a:p>
          <a:p>
            <a:pPr>
              <a:buFont typeface="Arial" panose="020B0604020202020204" pitchFamily="34" charset="0"/>
              <a:buChar char="•"/>
            </a:pPr>
            <a:r>
              <a:rPr lang="en-US" sz="1350" b="1" dirty="0">
                <a:solidFill>
                  <a:srgbClr val="0D0D0D"/>
                </a:solidFill>
                <a:latin typeface="ui-sans-serif"/>
              </a:rPr>
              <a:t>Use Organic Fertilizers</a:t>
            </a:r>
            <a:br>
              <a:rPr lang="en-US" sz="1350" dirty="0">
                <a:solidFill>
                  <a:srgbClr val="0D0D0D"/>
                </a:solidFill>
                <a:latin typeface="ui-sans-serif"/>
              </a:rPr>
            </a:br>
            <a:r>
              <a:rPr lang="en-US" sz="1350" dirty="0">
                <a:solidFill>
                  <a:srgbClr val="0D0D0D"/>
                </a:solidFill>
                <a:latin typeface="ui-sans-serif"/>
              </a:rPr>
              <a:t>➤ Compost and manure improve soil health without chemicals.</a:t>
            </a:r>
            <a:endParaRPr lang="en-US" sz="1350" b="1" dirty="0"/>
          </a:p>
          <a:p>
            <a:pPr>
              <a:buFont typeface="Arial" panose="020B0604020202020204" pitchFamily="34" charset="0"/>
              <a:buChar char="•"/>
            </a:pPr>
            <a:r>
              <a:rPr lang="en-US" sz="1350" b="1" dirty="0"/>
              <a:t>Rainwater Harvesting</a:t>
            </a:r>
            <a:br>
              <a:rPr lang="en-US" sz="1350" dirty="0"/>
            </a:br>
            <a:r>
              <a:rPr lang="en-US" sz="1350" dirty="0"/>
              <a:t>➤ Collect and store rainwater for farming or daily use.</a:t>
            </a:r>
            <a:endParaRPr lang="en-US" sz="1350" b="1" dirty="0"/>
          </a:p>
          <a:p>
            <a:pPr>
              <a:buNone/>
            </a:pPr>
            <a:r>
              <a:rPr lang="en-US" sz="2100" b="1" dirty="0">
                <a:solidFill>
                  <a:srgbClr val="D75078"/>
                </a:solidFill>
              </a:rPr>
              <a:t>Village Relevance:</a:t>
            </a:r>
          </a:p>
          <a:p>
            <a:r>
              <a:rPr lang="en-US" sz="1350" b="1" dirty="0">
                <a:solidFill>
                  <a:srgbClr val="FF0000"/>
                </a:solidFill>
              </a:rPr>
              <a:t>Main source of income</a:t>
            </a:r>
            <a:endParaRPr lang="en-US" sz="1350" dirty="0">
              <a:solidFill>
                <a:srgbClr val="D75078"/>
              </a:solidFill>
            </a:endParaRPr>
          </a:p>
          <a:p>
            <a:r>
              <a:rPr lang="en-US" sz="1350" b="1" dirty="0">
                <a:solidFill>
                  <a:srgbClr val="8C5896"/>
                </a:solidFill>
              </a:rPr>
              <a:t>Rampur is a small village where most people are farmers. They grow crops like wheat, rice, and vegetables. The food produced in Rampur is sold in nearby towns and cities</a:t>
            </a:r>
            <a:r>
              <a:rPr lang="en-US" sz="1350" b="1" dirty="0">
                <a:solidFill>
                  <a:schemeClr val="tx1">
                    <a:lumMod val="95000"/>
                    <a:lumOff val="5000"/>
                  </a:schemeClr>
                </a:solidFill>
              </a:rPr>
              <a:t>.</a:t>
            </a:r>
            <a:endParaRPr lang="en-IN" sz="1350" b="1" dirty="0">
              <a:solidFill>
                <a:schemeClr val="tx1">
                  <a:lumMod val="95000"/>
                  <a:lumOff val="5000"/>
                </a:schemeClr>
              </a:solidFill>
            </a:endParaRPr>
          </a:p>
        </p:txBody>
      </p:sp>
      <p:pic>
        <p:nvPicPr>
          <p:cNvPr id="22" name="Picture Placeholder 21">
            <a:extLst>
              <a:ext uri="{FF2B5EF4-FFF2-40B4-BE49-F238E27FC236}">
                <a16:creationId xmlns:a16="http://schemas.microsoft.com/office/drawing/2014/main" id="{B49ED70C-EA92-4625-AA08-BA8E0AE8A1F8}"/>
              </a:ext>
            </a:extLst>
          </p:cNvPr>
          <p:cNvPicPr>
            <a:picLocks noGrp="1" noChangeAspect="1"/>
          </p:cNvPicPr>
          <p:nvPr>
            <p:ph type="pic" sz="quarter" idx="13"/>
          </p:nvPr>
        </p:nvPicPr>
        <p:blipFill>
          <a:blip r:embed="rId5"/>
          <a:srcRect t="7802" b="7802"/>
          <a:stretch>
            <a:fillRect/>
          </a:stretch>
        </p:blipFill>
        <p:spPr/>
      </p:pic>
      <p:sp>
        <p:nvSpPr>
          <p:cNvPr id="23" name="TextBox 22">
            <a:extLst>
              <a:ext uri="{FF2B5EF4-FFF2-40B4-BE49-F238E27FC236}">
                <a16:creationId xmlns:a16="http://schemas.microsoft.com/office/drawing/2014/main" id="{73E3FD53-1000-A997-6874-5F73FEFA6371}"/>
              </a:ext>
            </a:extLst>
          </p:cNvPr>
          <p:cNvSpPr txBox="1"/>
          <p:nvPr/>
        </p:nvSpPr>
        <p:spPr>
          <a:xfrm>
            <a:off x="503559" y="1719072"/>
            <a:ext cx="4233033" cy="4832092"/>
          </a:xfrm>
          <a:prstGeom prst="rect">
            <a:avLst/>
          </a:prstGeom>
          <a:noFill/>
        </p:spPr>
        <p:txBody>
          <a:bodyPr wrap="square" rtlCol="0">
            <a:spAutoFit/>
          </a:bodyPr>
          <a:lstStyle/>
          <a:p>
            <a:pPr>
              <a:buNone/>
            </a:pPr>
            <a:r>
              <a:rPr lang="en-US" sz="2800" b="1" dirty="0"/>
              <a:t>Purpose:</a:t>
            </a:r>
            <a:br>
              <a:rPr lang="en-US" sz="1400" dirty="0"/>
            </a:br>
            <a:r>
              <a:rPr lang="en-US" sz="1800" b="1" dirty="0">
                <a:solidFill>
                  <a:schemeClr val="bg1">
                    <a:lumMod val="95000"/>
                  </a:schemeClr>
                </a:solidFill>
              </a:rPr>
              <a:t>The purpose of agriculture is to grow food and raise animals to feed people</a:t>
            </a:r>
            <a:r>
              <a:rPr lang="en-US" sz="1800" dirty="0">
                <a:solidFill>
                  <a:schemeClr val="bg1">
                    <a:lumMod val="95000"/>
                  </a:schemeClr>
                </a:solidFill>
              </a:rPr>
              <a:t>. </a:t>
            </a:r>
          </a:p>
          <a:p>
            <a:pPr>
              <a:buNone/>
            </a:pPr>
            <a:endParaRPr lang="en-US" b="1" dirty="0">
              <a:solidFill>
                <a:schemeClr val="tx1">
                  <a:lumMod val="95000"/>
                  <a:lumOff val="5000"/>
                </a:schemeClr>
              </a:solidFill>
            </a:endParaRPr>
          </a:p>
          <a:p>
            <a:pPr>
              <a:buNone/>
            </a:pPr>
            <a:r>
              <a:rPr lang="en-US" sz="2800" b="1" dirty="0">
                <a:solidFill>
                  <a:srgbClr val="FF0000"/>
                </a:solidFill>
              </a:rPr>
              <a:t>Linked SDGs:</a:t>
            </a:r>
            <a:endParaRPr lang="en-US" sz="2800" dirty="0">
              <a:solidFill>
                <a:srgbClr val="FF0000"/>
              </a:solidFill>
            </a:endParaRPr>
          </a:p>
          <a:p>
            <a:pPr>
              <a:buFont typeface="Arial" panose="020B0604020202020204" pitchFamily="34" charset="0"/>
              <a:buChar char="•"/>
            </a:pPr>
            <a:r>
              <a:rPr lang="en-IN" sz="1800" b="1" dirty="0">
                <a:solidFill>
                  <a:schemeClr val="bg1">
                    <a:lumMod val="95000"/>
                  </a:schemeClr>
                </a:solidFill>
              </a:rPr>
              <a:t>SDG 2: Zero Hunger – Helps produce enough food for everyone</a:t>
            </a:r>
          </a:p>
          <a:p>
            <a:pPr>
              <a:buFont typeface="Arial" panose="020B0604020202020204" pitchFamily="34" charset="0"/>
              <a:buChar char="•"/>
            </a:pPr>
            <a:r>
              <a:rPr lang="en-IN" sz="1800" b="1" dirty="0">
                <a:solidFill>
                  <a:schemeClr val="bg1">
                    <a:lumMod val="95000"/>
                  </a:schemeClr>
                </a:solidFill>
              </a:rPr>
              <a:t>SDG 13: Climate Action – Encourages climate-smart agriculture</a:t>
            </a:r>
          </a:p>
          <a:p>
            <a:pPr>
              <a:buFont typeface="Arial" panose="020B0604020202020204" pitchFamily="34" charset="0"/>
              <a:buChar char="•"/>
            </a:pPr>
            <a:r>
              <a:rPr lang="en-US" sz="1800" b="1" dirty="0">
                <a:solidFill>
                  <a:schemeClr val="bg1">
                    <a:lumMod val="95000"/>
                  </a:schemeClr>
                </a:solidFill>
              </a:rPr>
              <a:t>SDG 15: Life on Land – Protects soil and land for future use</a:t>
            </a:r>
          </a:p>
          <a:p>
            <a:pPr>
              <a:buFont typeface="Arial" panose="020B0604020202020204" pitchFamily="34" charset="0"/>
              <a:buChar char="•"/>
            </a:pPr>
            <a:r>
              <a:rPr lang="en-US" sz="1800" b="1" dirty="0">
                <a:solidFill>
                  <a:schemeClr val="bg1">
                    <a:lumMod val="95000"/>
                  </a:schemeClr>
                </a:solidFill>
              </a:rPr>
              <a:t>SDG 6: Clean Water and Sanitation-Encourages efficient use of water in farming</a:t>
            </a:r>
          </a:p>
          <a:p>
            <a:endParaRPr lang="en-IN" dirty="0"/>
          </a:p>
        </p:txBody>
      </p:sp>
      <p:sp>
        <p:nvSpPr>
          <p:cNvPr id="24" name="TextBox 23">
            <a:extLst>
              <a:ext uri="{FF2B5EF4-FFF2-40B4-BE49-F238E27FC236}">
                <a16:creationId xmlns:a16="http://schemas.microsoft.com/office/drawing/2014/main" id="{E18FF031-EBBC-F585-481B-E09FDE6E3957}"/>
              </a:ext>
            </a:extLst>
          </p:cNvPr>
          <p:cNvSpPr txBox="1"/>
          <p:nvPr/>
        </p:nvSpPr>
        <p:spPr>
          <a:xfrm>
            <a:off x="6254496" y="1985477"/>
            <a:ext cx="5651754" cy="4985980"/>
          </a:xfrm>
          <a:prstGeom prst="rect">
            <a:avLst/>
          </a:prstGeom>
          <a:noFill/>
        </p:spPr>
        <p:txBody>
          <a:bodyPr wrap="square" rtlCol="0">
            <a:spAutoFit/>
          </a:bodyPr>
          <a:lstStyle/>
          <a:p>
            <a:pPr>
              <a:buNone/>
            </a:pPr>
            <a:r>
              <a:rPr lang="en-US" sz="2800" b="1" dirty="0">
                <a:solidFill>
                  <a:srgbClr val="002060"/>
                </a:solidFill>
              </a:rPr>
              <a:t>Key Activities:</a:t>
            </a:r>
            <a:endParaRPr lang="en-US" sz="2800" dirty="0">
              <a:solidFill>
                <a:srgbClr val="002060"/>
              </a:solidFill>
            </a:endParaRPr>
          </a:p>
          <a:p>
            <a:pPr>
              <a:buFont typeface="Arial" panose="020B0604020202020204" pitchFamily="34" charset="0"/>
              <a:buChar char="•"/>
            </a:pPr>
            <a:r>
              <a:rPr lang="en-US" b="1" dirty="0">
                <a:solidFill>
                  <a:schemeClr val="bg1"/>
                </a:solidFill>
              </a:rPr>
              <a:t>Support Small Farmers</a:t>
            </a:r>
            <a:br>
              <a:rPr lang="en-US" dirty="0">
                <a:solidFill>
                  <a:schemeClr val="bg1"/>
                </a:solidFill>
              </a:rPr>
            </a:br>
            <a:r>
              <a:rPr lang="en-US" dirty="0">
                <a:solidFill>
                  <a:schemeClr val="bg1"/>
                </a:solidFill>
              </a:rPr>
              <a:t>➤ Provide training, tools, and fair prices to farmers</a:t>
            </a:r>
          </a:p>
          <a:p>
            <a:pPr>
              <a:buFont typeface="Arial" panose="020B0604020202020204" pitchFamily="34" charset="0"/>
              <a:buChar char="•"/>
            </a:pPr>
            <a:r>
              <a:rPr lang="en-US" b="1" dirty="0">
                <a:solidFill>
                  <a:schemeClr val="bg1"/>
                </a:solidFill>
                <a:latin typeface="ui-sans-serif"/>
              </a:rPr>
              <a:t>Use Organic Fertilizers</a:t>
            </a:r>
            <a:br>
              <a:rPr lang="en-US" dirty="0">
                <a:solidFill>
                  <a:schemeClr val="bg1"/>
                </a:solidFill>
                <a:latin typeface="ui-sans-serif"/>
              </a:rPr>
            </a:br>
            <a:r>
              <a:rPr lang="en-US" dirty="0">
                <a:solidFill>
                  <a:schemeClr val="bg1"/>
                </a:solidFill>
                <a:latin typeface="ui-sans-serif"/>
              </a:rPr>
              <a:t>➤ Compost and manure improve soil health without chemicals.</a:t>
            </a:r>
            <a:endParaRPr lang="en-US" b="1" dirty="0">
              <a:solidFill>
                <a:schemeClr val="bg1"/>
              </a:solidFill>
            </a:endParaRPr>
          </a:p>
          <a:p>
            <a:pPr>
              <a:buFont typeface="Arial" panose="020B0604020202020204" pitchFamily="34" charset="0"/>
              <a:buChar char="•"/>
            </a:pPr>
            <a:r>
              <a:rPr lang="en-US" b="1" dirty="0">
                <a:solidFill>
                  <a:schemeClr val="bg1"/>
                </a:solidFill>
              </a:rPr>
              <a:t>Rainwater Harvesting</a:t>
            </a:r>
            <a:br>
              <a:rPr lang="en-US" dirty="0">
                <a:solidFill>
                  <a:schemeClr val="bg1"/>
                </a:solidFill>
              </a:rPr>
            </a:br>
            <a:r>
              <a:rPr lang="en-US" dirty="0">
                <a:solidFill>
                  <a:schemeClr val="bg1"/>
                </a:solidFill>
              </a:rPr>
              <a:t>➤ Collect and store rainwater for farming or daily use.</a:t>
            </a:r>
            <a:endParaRPr lang="en-US" b="1" dirty="0">
              <a:solidFill>
                <a:schemeClr val="bg1"/>
              </a:solidFill>
            </a:endParaRPr>
          </a:p>
          <a:p>
            <a:pPr>
              <a:buNone/>
            </a:pPr>
            <a:endParaRPr lang="en-US" sz="2800" b="1" dirty="0">
              <a:solidFill>
                <a:srgbClr val="002060"/>
              </a:solidFill>
            </a:endParaRPr>
          </a:p>
          <a:p>
            <a:pPr>
              <a:buNone/>
            </a:pPr>
            <a:r>
              <a:rPr lang="en-US" sz="2800" b="1" dirty="0">
                <a:solidFill>
                  <a:srgbClr val="002060"/>
                </a:solidFill>
              </a:rPr>
              <a:t>Village Relevance:</a:t>
            </a:r>
            <a:endParaRPr lang="en-US" sz="2800" dirty="0">
              <a:solidFill>
                <a:srgbClr val="002060"/>
              </a:solidFill>
            </a:endParaRPr>
          </a:p>
          <a:p>
            <a:pPr>
              <a:buFont typeface="Arial" panose="020B0604020202020204" pitchFamily="34" charset="0"/>
              <a:buChar char="•"/>
            </a:pPr>
            <a:r>
              <a:rPr lang="en-US" b="1" dirty="0">
                <a:solidFill>
                  <a:srgbClr val="E288B6"/>
                </a:solidFill>
              </a:rPr>
              <a:t>Main source of income</a:t>
            </a:r>
          </a:p>
          <a:p>
            <a:r>
              <a:rPr lang="en-US" sz="1800" b="1" dirty="0" err="1">
                <a:solidFill>
                  <a:schemeClr val="bg1"/>
                </a:solidFill>
              </a:rPr>
              <a:t>Pusalpahad</a:t>
            </a:r>
            <a:r>
              <a:rPr lang="en-US" sz="1800" b="1" dirty="0">
                <a:solidFill>
                  <a:schemeClr val="bg1"/>
                </a:solidFill>
              </a:rPr>
              <a:t> is a small village where most people are farmers. They grow crops like wheat, rice, sugar cane cotton and vegetables. </a:t>
            </a:r>
            <a:r>
              <a:rPr lang="en-US" b="1" dirty="0">
                <a:solidFill>
                  <a:schemeClr val="bg1"/>
                </a:solidFill>
              </a:rPr>
              <a:t>Depends on seasonal crops</a:t>
            </a:r>
          </a:p>
          <a:p>
            <a:endParaRPr lang="en-IN" dirty="0"/>
          </a:p>
        </p:txBody>
      </p:sp>
      <p:sp>
        <p:nvSpPr>
          <p:cNvPr id="25" name="TextBox 24">
            <a:extLst>
              <a:ext uri="{FF2B5EF4-FFF2-40B4-BE49-F238E27FC236}">
                <a16:creationId xmlns:a16="http://schemas.microsoft.com/office/drawing/2014/main" id="{603A6F03-6432-CFDE-0037-5129F88DDD69}"/>
              </a:ext>
            </a:extLst>
          </p:cNvPr>
          <p:cNvSpPr txBox="1"/>
          <p:nvPr/>
        </p:nvSpPr>
        <p:spPr>
          <a:xfrm>
            <a:off x="1866900" y="610592"/>
            <a:ext cx="9599370" cy="584775"/>
          </a:xfrm>
          <a:prstGeom prst="rect">
            <a:avLst/>
          </a:prstGeom>
          <a:noFill/>
        </p:spPr>
        <p:txBody>
          <a:bodyPr wrap="square" rtlCol="0">
            <a:spAutoFit/>
          </a:bodyPr>
          <a:lstStyle/>
          <a:p>
            <a:r>
              <a:rPr lang="en-US" sz="3200" b="1" dirty="0">
                <a:latin typeface="Algerian" panose="04020705040A02060702" pitchFamily="82" charset="0"/>
              </a:rPr>
              <a:t>Understanding the Domain – Agriculture</a:t>
            </a:r>
            <a:endParaRPr lang="en-IN" sz="3200" dirty="0"/>
          </a:p>
        </p:txBody>
      </p:sp>
      <p:pic>
        <p:nvPicPr>
          <p:cNvPr id="2" name="Video 1">
            <a:hlinkClick r:id="" action="ppaction://media"/>
            <a:extLst>
              <a:ext uri="{FF2B5EF4-FFF2-40B4-BE49-F238E27FC236}">
                <a16:creationId xmlns:a16="http://schemas.microsoft.com/office/drawing/2014/main" id="{200843B8-9557-44FB-AA94-A6A589E8C1E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898511310"/>
      </p:ext>
    </p:extLst>
  </p:cSld>
  <p:clrMapOvr>
    <a:masterClrMapping/>
  </p:clrMapOvr>
  <mc:AlternateContent xmlns:mc="http://schemas.openxmlformats.org/markup-compatibility/2006">
    <mc:Choice xmlns:p14="http://schemas.microsoft.com/office/powerpoint/2010/main" Requires="p14">
      <p:transition spd="slow" p14:dur="2000" advTm="9930"/>
    </mc:Choice>
    <mc:Fallback>
      <p:transition spd="slow" advTm="9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1866900" y="2784348"/>
            <a:ext cx="2714626" cy="884682"/>
          </a:xfrm>
        </p:spPr>
        <p:txBody>
          <a:bodyPr>
            <a:normAutofit/>
          </a:bodyPr>
          <a:lstStyle/>
          <a:p>
            <a:endParaRPr lang="en-US" dirty="0"/>
          </a:p>
        </p:txBody>
      </p:sp>
      <p:pic>
        <p:nvPicPr>
          <p:cNvPr id="24" name="Picture 23">
            <a:extLst>
              <a:ext uri="{FF2B5EF4-FFF2-40B4-BE49-F238E27FC236}">
                <a16:creationId xmlns:a16="http://schemas.microsoft.com/office/drawing/2014/main" id="{973B5541-5D6B-719C-A291-7FD2BC4D7C0D}"/>
              </a:ext>
            </a:extLst>
          </p:cNvPr>
          <p:cNvPicPr>
            <a:picLocks noChangeAspect="1"/>
          </p:cNvPicPr>
          <p:nvPr/>
        </p:nvPicPr>
        <p:blipFill>
          <a:blip r:embed="rId2"/>
          <a:stretch>
            <a:fillRect/>
          </a:stretch>
        </p:blipFill>
        <p:spPr>
          <a:xfrm>
            <a:off x="-3" y="0"/>
            <a:ext cx="12725109" cy="7260906"/>
          </a:xfrm>
          <a:prstGeom prst="rect">
            <a:avLst/>
          </a:prstGeom>
        </p:spPr>
      </p:pic>
      <p:sp>
        <p:nvSpPr>
          <p:cNvPr id="26" name="TextBox 25">
            <a:extLst>
              <a:ext uri="{FF2B5EF4-FFF2-40B4-BE49-F238E27FC236}">
                <a16:creationId xmlns:a16="http://schemas.microsoft.com/office/drawing/2014/main" id="{EA539933-A122-D495-F073-4B378D864F51}"/>
              </a:ext>
            </a:extLst>
          </p:cNvPr>
          <p:cNvSpPr txBox="1"/>
          <p:nvPr/>
        </p:nvSpPr>
        <p:spPr>
          <a:xfrm>
            <a:off x="1252728" y="219456"/>
            <a:ext cx="9555480" cy="584775"/>
          </a:xfrm>
          <a:prstGeom prst="rect">
            <a:avLst/>
          </a:prstGeom>
          <a:noFill/>
        </p:spPr>
        <p:txBody>
          <a:bodyPr wrap="square" rtlCol="0">
            <a:spAutoFit/>
          </a:bodyPr>
          <a:lstStyle/>
          <a:p>
            <a:r>
              <a:rPr lang="en-US" sz="3200" b="1" dirty="0">
                <a:latin typeface="Aptos Narrow" panose="020B0004020202020204" pitchFamily="34" charset="0"/>
              </a:rPr>
              <a:t>My 7-Day Journey – Learnings &amp; Hurdles</a:t>
            </a:r>
            <a:endParaRPr lang="en-IN" sz="3200" b="1" dirty="0">
              <a:latin typeface="Aptos Narrow" panose="020B0004020202020204" pitchFamily="34" charset="0"/>
            </a:endParaRPr>
          </a:p>
        </p:txBody>
      </p:sp>
      <p:sp>
        <p:nvSpPr>
          <p:cNvPr id="28" name="TextBox 27">
            <a:extLst>
              <a:ext uri="{FF2B5EF4-FFF2-40B4-BE49-F238E27FC236}">
                <a16:creationId xmlns:a16="http://schemas.microsoft.com/office/drawing/2014/main" id="{2E4EEE25-054E-20D8-71A4-9149B64A1498}"/>
              </a:ext>
            </a:extLst>
          </p:cNvPr>
          <p:cNvSpPr txBox="1"/>
          <p:nvPr/>
        </p:nvSpPr>
        <p:spPr>
          <a:xfrm>
            <a:off x="356616" y="1023686"/>
            <a:ext cx="5961888" cy="4416594"/>
          </a:xfrm>
          <a:prstGeom prst="rect">
            <a:avLst/>
          </a:prstGeom>
          <a:noFill/>
        </p:spPr>
        <p:txBody>
          <a:bodyPr wrap="square" rtlCol="0">
            <a:spAutoFit/>
          </a:bodyPr>
          <a:lstStyle/>
          <a:p>
            <a:pPr>
              <a:buNone/>
            </a:pPr>
            <a:r>
              <a:rPr lang="en-US" sz="2000" b="1" dirty="0"/>
              <a:t>Daily Activities Summary:[Day1 to Day7]</a:t>
            </a:r>
          </a:p>
          <a:p>
            <a:pPr>
              <a:buFont typeface="Arial" panose="020B0604020202020204" pitchFamily="34" charset="0"/>
              <a:buChar char="•"/>
            </a:pPr>
            <a:endParaRPr lang="en-US" b="1" dirty="0"/>
          </a:p>
          <a:p>
            <a:pPr>
              <a:buFont typeface="Arial" panose="020B0604020202020204" pitchFamily="34" charset="0"/>
              <a:buChar char="•"/>
            </a:pPr>
            <a:r>
              <a:rPr lang="en-US" b="1" dirty="0">
                <a:solidFill>
                  <a:schemeClr val="bg1"/>
                </a:solidFill>
              </a:rPr>
              <a:t>Morning routine: Fitness, yoga, </a:t>
            </a:r>
            <a:r>
              <a:rPr lang="en-US" b="1" dirty="0" err="1">
                <a:solidFill>
                  <a:schemeClr val="bg1"/>
                </a:solidFill>
              </a:rPr>
              <a:t>Swachhata</a:t>
            </a:r>
            <a:r>
              <a:rPr lang="en-US" b="1" dirty="0">
                <a:solidFill>
                  <a:schemeClr val="bg1"/>
                </a:solidFill>
              </a:rPr>
              <a:t> tasks</a:t>
            </a:r>
          </a:p>
          <a:p>
            <a:pPr>
              <a:buFont typeface="Arial" panose="020B0604020202020204" pitchFamily="34" charset="0"/>
              <a:buChar char="•"/>
            </a:pPr>
            <a:r>
              <a:rPr lang="en-US" b="1" dirty="0">
                <a:solidFill>
                  <a:schemeClr val="bg1"/>
                </a:solidFill>
              </a:rPr>
              <a:t>Field work: Surveys, stakeholder interviews, awareness sessions</a:t>
            </a:r>
          </a:p>
          <a:p>
            <a:pPr>
              <a:buFont typeface="Arial" panose="020B0604020202020204" pitchFamily="34" charset="0"/>
              <a:buChar char="•"/>
            </a:pPr>
            <a:r>
              <a:rPr lang="en-US" b="1" dirty="0">
                <a:solidFill>
                  <a:schemeClr val="bg1"/>
                </a:solidFill>
              </a:rPr>
              <a:t>Research: Domain study, problem identification, poster making</a:t>
            </a:r>
          </a:p>
          <a:p>
            <a:pPr>
              <a:buFont typeface="Arial" panose="020B0604020202020204" pitchFamily="34" charset="0"/>
              <a:buChar char="•"/>
            </a:pPr>
            <a:r>
              <a:rPr lang="en-US" b="1" dirty="0">
                <a:solidFill>
                  <a:schemeClr val="bg1"/>
                </a:solidFill>
              </a:rPr>
              <a:t>Community tasks: Cleanliness drives, LIPI cultural tasks, composting, children engagement</a:t>
            </a:r>
          </a:p>
          <a:p>
            <a:pPr>
              <a:buNone/>
            </a:pPr>
            <a:endParaRPr lang="en-US" sz="2100" b="1" dirty="0">
              <a:solidFill>
                <a:schemeClr val="bg1"/>
              </a:solidFill>
            </a:endParaRPr>
          </a:p>
          <a:p>
            <a:pPr>
              <a:buNone/>
            </a:pPr>
            <a:r>
              <a:rPr lang="en-US" sz="2400" b="1" dirty="0"/>
              <a:t>Resolutions:</a:t>
            </a:r>
          </a:p>
          <a:p>
            <a:pPr>
              <a:buFont typeface="Arial" panose="020B0604020202020204" pitchFamily="34" charset="0"/>
              <a:buChar char="•"/>
            </a:pPr>
            <a:r>
              <a:rPr lang="en-US" sz="1800" b="1" dirty="0">
                <a:solidFill>
                  <a:schemeClr val="bg1"/>
                </a:solidFill>
              </a:rPr>
              <a:t>Built rapport through repeated visits</a:t>
            </a:r>
          </a:p>
          <a:p>
            <a:pPr>
              <a:buFont typeface="Arial" panose="020B0604020202020204" pitchFamily="34" charset="0"/>
              <a:buChar char="•"/>
            </a:pPr>
            <a:r>
              <a:rPr lang="en-US" sz="1800" b="1" dirty="0">
                <a:solidFill>
                  <a:schemeClr val="bg1"/>
                </a:solidFill>
              </a:rPr>
              <a:t>Carried water and protective gear for outdoor work</a:t>
            </a:r>
          </a:p>
          <a:p>
            <a:r>
              <a:rPr lang="en-US" sz="1800" b="1" dirty="0">
                <a:solidFill>
                  <a:schemeClr val="bg1"/>
                </a:solidFill>
              </a:rPr>
              <a:t>Made a daily schedule and prioritized tasks</a:t>
            </a:r>
            <a:r>
              <a:rPr lang="en-US" b="1" dirty="0">
                <a:solidFill>
                  <a:schemeClr val="bg1"/>
                </a:solidFill>
              </a:rPr>
              <a:t>.</a:t>
            </a:r>
            <a:endParaRPr lang="en-IN" b="1" dirty="0">
              <a:solidFill>
                <a:schemeClr val="bg1"/>
              </a:solidFill>
            </a:endParaRPr>
          </a:p>
          <a:p>
            <a:endParaRPr lang="en-IN" dirty="0"/>
          </a:p>
        </p:txBody>
      </p:sp>
      <p:sp>
        <p:nvSpPr>
          <p:cNvPr id="29" name="TextBox 28">
            <a:extLst>
              <a:ext uri="{FF2B5EF4-FFF2-40B4-BE49-F238E27FC236}">
                <a16:creationId xmlns:a16="http://schemas.microsoft.com/office/drawing/2014/main" id="{704C8311-3D78-E384-3459-4A3D48FD84EA}"/>
              </a:ext>
            </a:extLst>
          </p:cNvPr>
          <p:cNvSpPr txBox="1"/>
          <p:nvPr/>
        </p:nvSpPr>
        <p:spPr>
          <a:xfrm>
            <a:off x="6905625" y="1466850"/>
            <a:ext cx="5476877" cy="4154984"/>
          </a:xfrm>
          <a:prstGeom prst="rect">
            <a:avLst/>
          </a:prstGeom>
          <a:noFill/>
        </p:spPr>
        <p:txBody>
          <a:bodyPr wrap="square" rtlCol="0">
            <a:spAutoFit/>
          </a:bodyPr>
          <a:lstStyle/>
          <a:p>
            <a:pPr>
              <a:buNone/>
            </a:pPr>
            <a:r>
              <a:rPr lang="en-US" sz="2400" b="1" dirty="0"/>
              <a:t>Key Learnings</a:t>
            </a:r>
            <a:r>
              <a:rPr lang="en-US" sz="2400" dirty="0"/>
              <a:t>:</a:t>
            </a:r>
          </a:p>
          <a:p>
            <a:pPr>
              <a:buFont typeface="Arial" panose="020B0604020202020204" pitchFamily="34" charset="0"/>
              <a:buChar char="•"/>
            </a:pPr>
            <a:r>
              <a:rPr lang="en-US" sz="1800" b="1" dirty="0">
                <a:solidFill>
                  <a:schemeClr val="bg1"/>
                </a:solidFill>
              </a:rPr>
              <a:t>Understood real challenges faced by farmers</a:t>
            </a:r>
          </a:p>
          <a:p>
            <a:pPr>
              <a:buFont typeface="Arial" panose="020B0604020202020204" pitchFamily="34" charset="0"/>
              <a:buChar char="•"/>
            </a:pPr>
            <a:r>
              <a:rPr lang="en-US" sz="1800" b="1" dirty="0">
                <a:solidFill>
                  <a:schemeClr val="bg1"/>
                </a:solidFill>
              </a:rPr>
              <a:t>Learned sustainable agriculture practices</a:t>
            </a:r>
          </a:p>
          <a:p>
            <a:pPr>
              <a:buFont typeface="Arial" panose="020B0604020202020204" pitchFamily="34" charset="0"/>
              <a:buChar char="•"/>
            </a:pPr>
            <a:r>
              <a:rPr lang="en-US" sz="1800" b="1" dirty="0">
                <a:solidFill>
                  <a:schemeClr val="bg1"/>
                </a:solidFill>
              </a:rPr>
              <a:t>Gained confidence in public interaction and awareness building</a:t>
            </a:r>
          </a:p>
          <a:p>
            <a:pPr>
              <a:buFont typeface="Arial" panose="020B0604020202020204" pitchFamily="34" charset="0"/>
              <a:buChar char="•"/>
            </a:pPr>
            <a:r>
              <a:rPr lang="en-US" sz="1800" b="1" dirty="0">
                <a:solidFill>
                  <a:schemeClr val="bg1"/>
                </a:solidFill>
              </a:rPr>
              <a:t>Improved time management and teamwork</a:t>
            </a:r>
          </a:p>
          <a:p>
            <a:endParaRPr lang="en-US" b="1" dirty="0">
              <a:solidFill>
                <a:schemeClr val="bg1"/>
              </a:solidFill>
            </a:endParaRPr>
          </a:p>
          <a:p>
            <a:pPr>
              <a:buNone/>
            </a:pPr>
            <a:r>
              <a:rPr lang="en-US" sz="2400" b="1" dirty="0"/>
              <a:t>Challenges Faced:</a:t>
            </a:r>
          </a:p>
          <a:p>
            <a:r>
              <a:rPr lang="en-US" sz="1800" b="1" dirty="0">
                <a:solidFill>
                  <a:schemeClr val="bg1"/>
                </a:solidFill>
              </a:rPr>
              <a:t>Hesitation from locals to share opinions</a:t>
            </a:r>
          </a:p>
          <a:p>
            <a:pPr>
              <a:buFont typeface="Arial" panose="020B0604020202020204" pitchFamily="34" charset="0"/>
              <a:buChar char="•"/>
            </a:pPr>
            <a:r>
              <a:rPr lang="en-US" sz="1800" b="1" dirty="0">
                <a:solidFill>
                  <a:schemeClr val="bg1"/>
                </a:solidFill>
              </a:rPr>
              <a:t>Harsh weather during field visits</a:t>
            </a:r>
          </a:p>
          <a:p>
            <a:r>
              <a:rPr lang="en-US" sz="1800" b="1" spc="-40" dirty="0">
                <a:solidFill>
                  <a:schemeClr val="bg1"/>
                </a:solidFill>
                <a:latin typeface="Trebuchet MS"/>
                <a:cs typeface="Trebuchet MS"/>
              </a:rPr>
              <a:t>Water</a:t>
            </a:r>
            <a:r>
              <a:rPr lang="en-US" sz="1800" b="1" spc="-85" dirty="0">
                <a:solidFill>
                  <a:schemeClr val="bg1"/>
                </a:solidFill>
                <a:latin typeface="Trebuchet MS"/>
                <a:cs typeface="Trebuchet MS"/>
              </a:rPr>
              <a:t> </a:t>
            </a:r>
            <a:r>
              <a:rPr lang="en-US" sz="1800" b="1" spc="-20" dirty="0">
                <a:solidFill>
                  <a:schemeClr val="bg1"/>
                </a:solidFill>
                <a:latin typeface="Trebuchet MS"/>
                <a:cs typeface="Trebuchet MS"/>
              </a:rPr>
              <a:t>Scarcity:</a:t>
            </a:r>
            <a:r>
              <a:rPr lang="en-US" sz="1800" b="1" spc="-80" dirty="0">
                <a:solidFill>
                  <a:schemeClr val="bg1"/>
                </a:solidFill>
                <a:latin typeface="Trebuchet MS"/>
                <a:cs typeface="Trebuchet MS"/>
              </a:rPr>
              <a:t> </a:t>
            </a:r>
            <a:r>
              <a:rPr lang="en-US" sz="1800" b="1" spc="-35" dirty="0">
                <a:solidFill>
                  <a:schemeClr val="bg1"/>
                </a:solidFill>
                <a:latin typeface="Trebuchet MS"/>
                <a:cs typeface="Trebuchet MS"/>
              </a:rPr>
              <a:t>Unreliable</a:t>
            </a:r>
            <a:r>
              <a:rPr lang="en-US" sz="1800" b="1" spc="-80" dirty="0">
                <a:solidFill>
                  <a:schemeClr val="bg1"/>
                </a:solidFill>
                <a:latin typeface="Trebuchet MS"/>
                <a:cs typeface="Trebuchet MS"/>
              </a:rPr>
              <a:t> </a:t>
            </a:r>
            <a:r>
              <a:rPr lang="en-US" sz="1800" b="1" spc="-65" dirty="0">
                <a:solidFill>
                  <a:schemeClr val="bg1"/>
                </a:solidFill>
                <a:latin typeface="Trebuchet MS"/>
                <a:cs typeface="Trebuchet MS"/>
              </a:rPr>
              <a:t>water</a:t>
            </a:r>
            <a:r>
              <a:rPr lang="en-US" sz="1800" b="1" spc="-75" dirty="0">
                <a:solidFill>
                  <a:schemeClr val="bg1"/>
                </a:solidFill>
                <a:latin typeface="Trebuchet MS"/>
                <a:cs typeface="Trebuchet MS"/>
              </a:rPr>
              <a:t> </a:t>
            </a:r>
            <a:r>
              <a:rPr lang="en-US" sz="1800" b="1" dirty="0">
                <a:solidFill>
                  <a:schemeClr val="bg1"/>
                </a:solidFill>
                <a:latin typeface="Trebuchet MS"/>
                <a:cs typeface="Trebuchet MS"/>
              </a:rPr>
              <a:t>sources</a:t>
            </a:r>
            <a:r>
              <a:rPr lang="en-US" sz="1800" b="1" spc="-75" dirty="0">
                <a:solidFill>
                  <a:schemeClr val="bg1"/>
                </a:solidFill>
                <a:latin typeface="Trebuchet MS"/>
                <a:cs typeface="Trebuchet MS"/>
              </a:rPr>
              <a:t> </a:t>
            </a:r>
            <a:r>
              <a:rPr lang="en-US" sz="1800" b="1" spc="-45" dirty="0">
                <a:solidFill>
                  <a:schemeClr val="bg1"/>
                </a:solidFill>
                <a:latin typeface="Trebuchet MS"/>
                <a:cs typeface="Trebuchet MS"/>
              </a:rPr>
              <a:t>affected</a:t>
            </a:r>
            <a:r>
              <a:rPr lang="en-US" sz="1800" b="1" spc="-75" dirty="0">
                <a:solidFill>
                  <a:schemeClr val="bg1"/>
                </a:solidFill>
                <a:latin typeface="Trebuchet MS"/>
                <a:cs typeface="Trebuchet MS"/>
              </a:rPr>
              <a:t> </a:t>
            </a:r>
            <a:r>
              <a:rPr lang="en-US" sz="1800" b="1" spc="-20" dirty="0">
                <a:solidFill>
                  <a:schemeClr val="bg1"/>
                </a:solidFill>
                <a:latin typeface="Trebuchet MS"/>
                <a:cs typeface="Trebuchet MS"/>
              </a:rPr>
              <a:t>crop</a:t>
            </a:r>
            <a:r>
              <a:rPr lang="en-US" sz="1800" b="1" spc="-90" dirty="0">
                <a:solidFill>
                  <a:schemeClr val="bg1"/>
                </a:solidFill>
                <a:latin typeface="Trebuchet MS"/>
                <a:cs typeface="Trebuchet MS"/>
              </a:rPr>
              <a:t> </a:t>
            </a:r>
            <a:r>
              <a:rPr lang="en-US" sz="1800" b="1" spc="-10" dirty="0">
                <a:solidFill>
                  <a:schemeClr val="bg1"/>
                </a:solidFill>
                <a:latin typeface="Trebuchet MS"/>
                <a:cs typeface="Trebuchet MS"/>
              </a:rPr>
              <a:t>yields.</a:t>
            </a:r>
          </a:p>
          <a:p>
            <a:endParaRPr lang="en-US" sz="1800" b="1" dirty="0"/>
          </a:p>
          <a:p>
            <a:endParaRPr lang="en-IN" dirty="0"/>
          </a:p>
        </p:txBody>
      </p:sp>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1866900" y="1906524"/>
            <a:ext cx="2714626" cy="658368"/>
          </a:xfrm>
        </p:spPr>
        <p:txBody>
          <a:bodyPr>
            <a:normAutofit/>
          </a:bodyPr>
          <a:lstStyle/>
          <a:p>
            <a:endParaRPr lang="en-US" dirty="0"/>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1866900" y="2942082"/>
            <a:ext cx="2599182" cy="2441448"/>
          </a:xfrm>
        </p:spPr>
        <p:txBody>
          <a:bodyPr>
            <a:noAutofit/>
          </a:bodyPr>
          <a:lstStyle/>
          <a:p>
            <a:endParaRPr lang="en-US" dirty="0"/>
          </a:p>
        </p:txBody>
      </p:sp>
      <p:pic>
        <p:nvPicPr>
          <p:cNvPr id="6" name="Picture 5">
            <a:extLst>
              <a:ext uri="{FF2B5EF4-FFF2-40B4-BE49-F238E27FC236}">
                <a16:creationId xmlns:a16="http://schemas.microsoft.com/office/drawing/2014/main" id="{78D783F8-60AB-4F9F-D51B-211C113D1A74}"/>
              </a:ext>
            </a:extLst>
          </p:cNvPr>
          <p:cNvPicPr>
            <a:picLocks noChangeAspect="1"/>
          </p:cNvPicPr>
          <p:nvPr/>
        </p:nvPicPr>
        <p:blipFill>
          <a:blip r:embed="rId3"/>
          <a:stretch>
            <a:fillRect/>
          </a:stretch>
        </p:blipFill>
        <p:spPr>
          <a:xfrm>
            <a:off x="-82296" y="0"/>
            <a:ext cx="12274296" cy="6858000"/>
          </a:xfrm>
          <a:prstGeom prst="rect">
            <a:avLst/>
          </a:prstGeom>
        </p:spPr>
      </p:pic>
      <p:sp>
        <p:nvSpPr>
          <p:cNvPr id="8" name="TextBox 7">
            <a:extLst>
              <a:ext uri="{FF2B5EF4-FFF2-40B4-BE49-F238E27FC236}">
                <a16:creationId xmlns:a16="http://schemas.microsoft.com/office/drawing/2014/main" id="{8295AA97-D429-94F8-AE20-3CFD6EE32EAD}"/>
              </a:ext>
            </a:extLst>
          </p:cNvPr>
          <p:cNvSpPr txBox="1"/>
          <p:nvPr/>
        </p:nvSpPr>
        <p:spPr>
          <a:xfrm>
            <a:off x="1261872" y="343876"/>
            <a:ext cx="8437300" cy="523220"/>
          </a:xfrm>
          <a:prstGeom prst="rect">
            <a:avLst/>
          </a:prstGeom>
          <a:noFill/>
        </p:spPr>
        <p:txBody>
          <a:bodyPr wrap="square" rtlCol="0">
            <a:spAutoFit/>
          </a:bodyPr>
          <a:lstStyle/>
          <a:p>
            <a:r>
              <a:rPr lang="en-US" sz="2800" b="1" dirty="0">
                <a:latin typeface="Arial Black" panose="020B0A04020102020204" pitchFamily="34" charset="0"/>
              </a:rPr>
              <a:t>Identified Problem and My Intervention</a:t>
            </a:r>
            <a:endParaRPr lang="en-IN" sz="2800" dirty="0">
              <a:latin typeface="Arial Black" panose="020B0A04020102020204" pitchFamily="34" charset="0"/>
            </a:endParaRPr>
          </a:p>
        </p:txBody>
      </p:sp>
      <p:sp>
        <p:nvSpPr>
          <p:cNvPr id="9" name="TextBox 8">
            <a:extLst>
              <a:ext uri="{FF2B5EF4-FFF2-40B4-BE49-F238E27FC236}">
                <a16:creationId xmlns:a16="http://schemas.microsoft.com/office/drawing/2014/main" id="{64208E50-6DA0-ED08-6CB8-7637B191FDAD}"/>
              </a:ext>
            </a:extLst>
          </p:cNvPr>
          <p:cNvSpPr txBox="1"/>
          <p:nvPr/>
        </p:nvSpPr>
        <p:spPr>
          <a:xfrm>
            <a:off x="173736" y="996696"/>
            <a:ext cx="5541264" cy="5293757"/>
          </a:xfrm>
          <a:prstGeom prst="rect">
            <a:avLst/>
          </a:prstGeom>
          <a:noFill/>
        </p:spPr>
        <p:txBody>
          <a:bodyPr wrap="square" rtlCol="0">
            <a:spAutoFit/>
          </a:bodyPr>
          <a:lstStyle/>
          <a:p>
            <a:r>
              <a:rPr lang="en-US" sz="2400" b="1" dirty="0"/>
              <a:t>Problem Statement:</a:t>
            </a:r>
            <a:br>
              <a:rPr lang="en-US" sz="2400" dirty="0"/>
            </a:br>
            <a:r>
              <a:rPr lang="en-US" b="1" dirty="0">
                <a:solidFill>
                  <a:schemeClr val="tx1">
                    <a:lumMod val="85000"/>
                    <a:lumOff val="15000"/>
                  </a:schemeClr>
                </a:solidFill>
              </a:rPr>
              <a:t>Crop </a:t>
            </a:r>
            <a:r>
              <a:rPr lang="en-IN" b="1" dirty="0">
                <a:solidFill>
                  <a:schemeClr val="tx1">
                    <a:lumMod val="85000"/>
                    <a:lumOff val="15000"/>
                  </a:schemeClr>
                </a:solidFill>
              </a:rPr>
              <a:t>damage due to the unpredictable weather conditions, especially sudden heavy rains</a:t>
            </a:r>
          </a:p>
          <a:p>
            <a:endParaRPr lang="en-US" dirty="0"/>
          </a:p>
          <a:p>
            <a:r>
              <a:rPr lang="en-US" sz="2400" b="1" dirty="0">
                <a:solidFill>
                  <a:srgbClr val="002060"/>
                </a:solidFill>
              </a:rPr>
              <a:t>Actions Implemented</a:t>
            </a:r>
            <a:r>
              <a:rPr lang="en-US" sz="2000" b="1" dirty="0">
                <a:solidFill>
                  <a:srgbClr val="002060"/>
                </a:solidFill>
              </a:rPr>
              <a:t>:</a:t>
            </a:r>
            <a:endParaRPr lang="en-US" sz="2000" dirty="0">
              <a:solidFill>
                <a:srgbClr val="002060"/>
              </a:solidFill>
            </a:endParaRPr>
          </a:p>
          <a:p>
            <a:pPr>
              <a:buFont typeface="Arial" panose="020B0604020202020204" pitchFamily="34" charset="0"/>
              <a:buChar char="•"/>
            </a:pPr>
            <a:r>
              <a:rPr lang="en-US" sz="1800" b="1" dirty="0">
                <a:solidFill>
                  <a:schemeClr val="bg1"/>
                </a:solidFill>
              </a:rPr>
              <a:t>Organized awareness sessions on organic farming</a:t>
            </a:r>
          </a:p>
          <a:p>
            <a:pPr>
              <a:buFont typeface="Arial" panose="020B0604020202020204" pitchFamily="34" charset="0"/>
              <a:buChar char="•"/>
            </a:pPr>
            <a:r>
              <a:rPr lang="en-US" sz="1800" b="1" dirty="0">
                <a:solidFill>
                  <a:schemeClr val="bg1"/>
                </a:solidFill>
              </a:rPr>
              <a:t>Shared easy composting techniques and benefits of natural fertilizers</a:t>
            </a:r>
          </a:p>
          <a:p>
            <a:r>
              <a:rPr lang="en-US" sz="1800" b="1" dirty="0">
                <a:solidFill>
                  <a:schemeClr val="bg1"/>
                </a:solidFill>
              </a:rPr>
              <a:t>Helped farmers build small rainwater harvesting structures</a:t>
            </a:r>
            <a:r>
              <a:rPr lang="en-US" dirty="0">
                <a:solidFill>
                  <a:schemeClr val="bg1"/>
                </a:solidFill>
              </a:rPr>
              <a:t>.</a:t>
            </a:r>
          </a:p>
          <a:p>
            <a:r>
              <a:rPr lang="en-US" sz="1800" b="1" dirty="0">
                <a:solidFill>
                  <a:schemeClr val="bg1"/>
                </a:solidFill>
              </a:rPr>
              <a:t>Encouraged crop rotation to improve soil health</a:t>
            </a:r>
          </a:p>
          <a:p>
            <a:endParaRPr lang="en-US" sz="1800" b="1" dirty="0">
              <a:solidFill>
                <a:schemeClr val="bg1"/>
              </a:solidFill>
            </a:endParaRPr>
          </a:p>
          <a:p>
            <a:r>
              <a:rPr lang="en-US" sz="2000" b="1" dirty="0">
                <a:solidFill>
                  <a:srgbClr val="E288B6"/>
                </a:solidFill>
              </a:rPr>
              <a:t>Mini Case Study:</a:t>
            </a:r>
            <a:br>
              <a:rPr lang="en-US" dirty="0">
                <a:solidFill>
                  <a:srgbClr val="E288B6"/>
                </a:solidFill>
              </a:rPr>
            </a:br>
            <a:r>
              <a:rPr lang="en-US" b="1" i="1" dirty="0">
                <a:solidFill>
                  <a:schemeClr val="bg1"/>
                </a:solidFill>
              </a:rPr>
              <a:t>Mr. </a:t>
            </a:r>
            <a:r>
              <a:rPr lang="en-US" b="1" i="1" dirty="0" err="1">
                <a:solidFill>
                  <a:schemeClr val="bg1"/>
                </a:solidFill>
              </a:rPr>
              <a:t>srinu</a:t>
            </a:r>
            <a:r>
              <a:rPr lang="en-US" b="1" i="1" dirty="0">
                <a:solidFill>
                  <a:schemeClr val="bg1"/>
                </a:solidFill>
              </a:rPr>
              <a:t>, a small farmer, last season due heavy rains my fields are damaged and many </a:t>
            </a:r>
            <a:r>
              <a:rPr lang="en-US" b="1" i="1" dirty="0" err="1">
                <a:solidFill>
                  <a:schemeClr val="bg1"/>
                </a:solidFill>
              </a:rPr>
              <a:t>crops,then</a:t>
            </a:r>
            <a:r>
              <a:rPr lang="en-US" b="1" i="1" dirty="0">
                <a:solidFill>
                  <a:schemeClr val="bg1"/>
                </a:solidFill>
              </a:rPr>
              <a:t> they dug drainage channels and applied much to protect the soil. Now, crops are growing better.</a:t>
            </a:r>
            <a:endParaRPr lang="en-IN" b="1" dirty="0">
              <a:solidFill>
                <a:schemeClr val="bg1"/>
              </a:solidFill>
              <a:highlight>
                <a:srgbClr val="B9B9B9"/>
              </a:highlight>
            </a:endParaRPr>
          </a:p>
        </p:txBody>
      </p:sp>
      <p:sp>
        <p:nvSpPr>
          <p:cNvPr id="10" name="TextBox 9">
            <a:extLst>
              <a:ext uri="{FF2B5EF4-FFF2-40B4-BE49-F238E27FC236}">
                <a16:creationId xmlns:a16="http://schemas.microsoft.com/office/drawing/2014/main" id="{22DAA267-8414-88D8-BC17-2D82715F97BC}"/>
              </a:ext>
            </a:extLst>
          </p:cNvPr>
          <p:cNvSpPr txBox="1"/>
          <p:nvPr/>
        </p:nvSpPr>
        <p:spPr>
          <a:xfrm>
            <a:off x="6547104" y="1572768"/>
            <a:ext cx="5471160" cy="5570756"/>
          </a:xfrm>
          <a:prstGeom prst="rect">
            <a:avLst/>
          </a:prstGeom>
          <a:noFill/>
        </p:spPr>
        <p:txBody>
          <a:bodyPr wrap="square" rtlCol="0">
            <a:spAutoFit/>
          </a:bodyPr>
          <a:lstStyle/>
          <a:p>
            <a:pPr>
              <a:buNone/>
            </a:pPr>
            <a:r>
              <a:rPr lang="en-US" sz="2400" b="1" dirty="0">
                <a:solidFill>
                  <a:srgbClr val="7030A0"/>
                </a:solidFill>
              </a:rPr>
              <a:t>Steps Taken:</a:t>
            </a:r>
            <a:endParaRPr lang="en-US" sz="2400" dirty="0">
              <a:solidFill>
                <a:srgbClr val="7030A0"/>
              </a:solidFill>
            </a:endParaRPr>
          </a:p>
          <a:p>
            <a:pPr>
              <a:buFont typeface="Arial" panose="020B0604020202020204" pitchFamily="34" charset="0"/>
              <a:buChar char="•"/>
            </a:pPr>
            <a:r>
              <a:rPr lang="en-US" sz="1800" b="1" dirty="0">
                <a:solidFill>
                  <a:schemeClr val="tx1">
                    <a:lumMod val="75000"/>
                    <a:lumOff val="25000"/>
                  </a:schemeClr>
                </a:solidFill>
              </a:rPr>
              <a:t>Conducted surveys and interviews with local farmers</a:t>
            </a:r>
          </a:p>
          <a:p>
            <a:pPr>
              <a:buFont typeface="Arial" panose="020B0604020202020204" pitchFamily="34" charset="0"/>
              <a:buChar char="•"/>
            </a:pPr>
            <a:r>
              <a:rPr lang="en-US" sz="1800" b="1" dirty="0">
                <a:solidFill>
                  <a:schemeClr val="tx1">
                    <a:lumMod val="75000"/>
                    <a:lumOff val="25000"/>
                  </a:schemeClr>
                </a:solidFill>
              </a:rPr>
              <a:t>Researched effects of chemical farming on soil health</a:t>
            </a:r>
          </a:p>
          <a:p>
            <a:pPr>
              <a:buFont typeface="Arial" panose="020B0604020202020204" pitchFamily="34" charset="0"/>
              <a:buChar char="•"/>
            </a:pPr>
            <a:r>
              <a:rPr lang="en-US" sz="1800" b="1" dirty="0">
                <a:solidFill>
                  <a:schemeClr val="tx1">
                    <a:lumMod val="75000"/>
                    <a:lumOff val="25000"/>
                  </a:schemeClr>
                </a:solidFill>
              </a:rPr>
              <a:t>Support farmers with better tools and training.</a:t>
            </a:r>
          </a:p>
          <a:p>
            <a:pPr>
              <a:buNone/>
            </a:pPr>
            <a:endParaRPr lang="en-US" sz="2000" b="1" dirty="0">
              <a:solidFill>
                <a:srgbClr val="7030A0"/>
              </a:solidFill>
            </a:endParaRPr>
          </a:p>
          <a:p>
            <a:pPr>
              <a:buNone/>
            </a:pPr>
            <a:r>
              <a:rPr lang="en-US" sz="2400" b="1" dirty="0"/>
              <a:t>Outcomes:</a:t>
            </a:r>
            <a:endParaRPr lang="en-US" sz="2400" dirty="0"/>
          </a:p>
          <a:p>
            <a:pPr>
              <a:buFont typeface="Arial" panose="020B0604020202020204" pitchFamily="34" charset="0"/>
              <a:buChar char="•"/>
            </a:pPr>
            <a:r>
              <a:rPr lang="en-US" sz="1800" b="1" dirty="0">
                <a:solidFill>
                  <a:schemeClr val="bg1"/>
                </a:solidFill>
              </a:rPr>
              <a:t>Farmers showed interest in trying organic methods</a:t>
            </a:r>
          </a:p>
          <a:p>
            <a:pPr>
              <a:buFont typeface="Arial" panose="020B0604020202020204" pitchFamily="34" charset="0"/>
              <a:buChar char="•"/>
            </a:pPr>
            <a:r>
              <a:rPr lang="en-US" sz="1800" b="1" dirty="0">
                <a:solidFill>
                  <a:schemeClr val="bg1"/>
                </a:solidFill>
              </a:rPr>
              <a:t>3 farmers started composting at home</a:t>
            </a:r>
          </a:p>
          <a:p>
            <a:pPr>
              <a:buFont typeface="Arial" panose="020B0604020202020204" pitchFamily="34" charset="0"/>
              <a:buChar char="•"/>
            </a:pPr>
            <a:r>
              <a:rPr lang="en-US" sz="1800" b="1" dirty="0">
                <a:solidFill>
                  <a:schemeClr val="bg1"/>
                </a:solidFill>
              </a:rPr>
              <a:t>Improved understanding of eco-friendly practices</a:t>
            </a:r>
          </a:p>
          <a:p>
            <a:pPr>
              <a:buFont typeface="Arial" panose="020B0604020202020204" pitchFamily="34" charset="0"/>
              <a:buChar char="•"/>
            </a:pPr>
            <a:r>
              <a:rPr lang="en-US" sz="1800" b="1" dirty="0">
                <a:solidFill>
                  <a:schemeClr val="bg1"/>
                </a:solidFill>
              </a:rPr>
              <a:t>Farmers started using less water and saved more during irrigation.</a:t>
            </a:r>
          </a:p>
          <a:p>
            <a:pPr>
              <a:buFont typeface="Arial" panose="020B0604020202020204" pitchFamily="34" charset="0"/>
              <a:buChar char="•"/>
            </a:pPr>
            <a:r>
              <a:rPr lang="en-US" sz="1800" b="1" dirty="0">
                <a:solidFill>
                  <a:schemeClr val="bg1"/>
                </a:solidFill>
              </a:rPr>
              <a:t>Rainwater harvesting helped improve water availability for crops.</a:t>
            </a:r>
          </a:p>
          <a:p>
            <a:pPr>
              <a:buFont typeface="Arial" panose="020B0604020202020204" pitchFamily="34" charset="0"/>
              <a:buChar char="•"/>
            </a:pPr>
            <a:endParaRPr lang="en-US" sz="1800" b="1" dirty="0">
              <a:solidFill>
                <a:schemeClr val="bg1"/>
              </a:solidFill>
            </a:endParaRPr>
          </a:p>
          <a:p>
            <a:endParaRPr lang="en-IN" dirty="0"/>
          </a:p>
        </p:txBody>
      </p:sp>
    </p:spTree>
    <p:extLst>
      <p:ext uri="{BB962C8B-B14F-4D97-AF65-F5344CB8AC3E}">
        <p14:creationId xmlns:p14="http://schemas.microsoft.com/office/powerpoint/2010/main" val="27081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1866900" y="2784348"/>
            <a:ext cx="2714626" cy="884682"/>
          </a:xfrm>
        </p:spPr>
        <p:txBody>
          <a:bodyPr anchor="b" anchorCtr="0"/>
          <a:lstStyle/>
          <a:p>
            <a:r>
              <a:rPr lang="en-US" dirty="0"/>
              <a:t>WELLSPRING</a:t>
            </a:r>
          </a:p>
        </p:txBody>
      </p:sp>
      <p:sp>
        <p:nvSpPr>
          <p:cNvPr id="29" name="TextBox 28">
            <a:extLst>
              <a:ext uri="{FF2B5EF4-FFF2-40B4-BE49-F238E27FC236}">
                <a16:creationId xmlns:a16="http://schemas.microsoft.com/office/drawing/2014/main" id="{A3FDDDFB-EA00-C1E9-01B1-F39AA7F1C98A}"/>
              </a:ext>
            </a:extLst>
          </p:cNvPr>
          <p:cNvSpPr txBox="1"/>
          <p:nvPr/>
        </p:nvSpPr>
        <p:spPr>
          <a:xfrm>
            <a:off x="246888" y="100584"/>
            <a:ext cx="8769471" cy="800219"/>
          </a:xfrm>
          <a:prstGeom prst="rect">
            <a:avLst/>
          </a:prstGeom>
          <a:noFill/>
        </p:spPr>
        <p:txBody>
          <a:bodyPr wrap="square" rtlCol="0">
            <a:spAutoFit/>
          </a:bodyPr>
          <a:lstStyle/>
          <a:p>
            <a:r>
              <a:rPr lang="en-IN" sz="2800" b="1" dirty="0">
                <a:solidFill>
                  <a:schemeClr val="bg1"/>
                </a:solidFill>
                <a:latin typeface="Arial Black" panose="020B0A04020102020204" pitchFamily="34" charset="0"/>
              </a:rPr>
              <a:t>Documentation and Impact Proof</a:t>
            </a:r>
          </a:p>
          <a:p>
            <a:endParaRPr lang="en-IN" dirty="0"/>
          </a:p>
        </p:txBody>
      </p:sp>
      <p:sp>
        <p:nvSpPr>
          <p:cNvPr id="30" name="TextBox 29">
            <a:extLst>
              <a:ext uri="{FF2B5EF4-FFF2-40B4-BE49-F238E27FC236}">
                <a16:creationId xmlns:a16="http://schemas.microsoft.com/office/drawing/2014/main" id="{6D5189E4-3823-D401-BBB3-4E10A82A2CB5}"/>
              </a:ext>
            </a:extLst>
          </p:cNvPr>
          <p:cNvSpPr txBox="1"/>
          <p:nvPr/>
        </p:nvSpPr>
        <p:spPr>
          <a:xfrm>
            <a:off x="365760" y="858930"/>
            <a:ext cx="4422643" cy="646331"/>
          </a:xfrm>
          <a:prstGeom prst="rect">
            <a:avLst/>
          </a:prstGeom>
          <a:noFill/>
        </p:spPr>
        <p:txBody>
          <a:bodyPr wrap="square" rtlCol="0">
            <a:spAutoFit/>
          </a:bodyPr>
          <a:lstStyle/>
          <a:p>
            <a:r>
              <a:rPr lang="en-IN" b="1" dirty="0">
                <a:solidFill>
                  <a:schemeClr val="bg1"/>
                </a:solidFill>
              </a:rPr>
              <a:t>Government</a:t>
            </a:r>
            <a:r>
              <a:rPr lang="en-IN" b="1" dirty="0">
                <a:solidFill>
                  <a:schemeClr val="bg1"/>
                </a:solidFill>
                <a:latin typeface="Algerian" panose="04020705040A02060702" pitchFamily="82" charset="0"/>
              </a:rPr>
              <a:t> </a:t>
            </a:r>
            <a:r>
              <a:rPr lang="en-IN" b="1" dirty="0">
                <a:solidFill>
                  <a:schemeClr val="bg1"/>
                </a:solidFill>
              </a:rPr>
              <a:t>certificate screenshots</a:t>
            </a:r>
          </a:p>
          <a:p>
            <a:endParaRPr lang="en-IN" dirty="0"/>
          </a:p>
        </p:txBody>
      </p:sp>
      <p:pic>
        <p:nvPicPr>
          <p:cNvPr id="32" name="Picture 31">
            <a:extLst>
              <a:ext uri="{FF2B5EF4-FFF2-40B4-BE49-F238E27FC236}">
                <a16:creationId xmlns:a16="http://schemas.microsoft.com/office/drawing/2014/main" id="{2031B3D7-B872-94D6-BFA5-3EFA9A1E9AE6}"/>
              </a:ext>
            </a:extLst>
          </p:cNvPr>
          <p:cNvPicPr>
            <a:picLocks noChangeAspect="1"/>
          </p:cNvPicPr>
          <p:nvPr/>
        </p:nvPicPr>
        <p:blipFill>
          <a:blip r:embed="rId2"/>
          <a:stretch>
            <a:fillRect/>
          </a:stretch>
        </p:blipFill>
        <p:spPr>
          <a:xfrm>
            <a:off x="0" y="0"/>
            <a:ext cx="12192000" cy="6922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TextBox 32">
            <a:extLst>
              <a:ext uri="{FF2B5EF4-FFF2-40B4-BE49-F238E27FC236}">
                <a16:creationId xmlns:a16="http://schemas.microsoft.com/office/drawing/2014/main" id="{BB0AA2BB-B817-4EE0-2DBC-D97E0FF47D9A}"/>
              </a:ext>
            </a:extLst>
          </p:cNvPr>
          <p:cNvSpPr txBox="1"/>
          <p:nvPr/>
        </p:nvSpPr>
        <p:spPr>
          <a:xfrm>
            <a:off x="1207008" y="100584"/>
            <a:ext cx="7050024" cy="800219"/>
          </a:xfrm>
          <a:prstGeom prst="rect">
            <a:avLst/>
          </a:prstGeom>
          <a:noFill/>
        </p:spPr>
        <p:txBody>
          <a:bodyPr wrap="square" rtlCol="0">
            <a:spAutoFit/>
          </a:bodyPr>
          <a:lstStyle/>
          <a:p>
            <a:r>
              <a:rPr lang="en-IN" sz="2800" b="1" dirty="0">
                <a:latin typeface="Algerian" panose="04020705040A02060702" pitchFamily="82" charset="0"/>
              </a:rPr>
              <a:t>Documentation and Impact Proof</a:t>
            </a:r>
          </a:p>
          <a:p>
            <a:endParaRPr lang="en-IN" dirty="0"/>
          </a:p>
        </p:txBody>
      </p:sp>
      <p:sp>
        <p:nvSpPr>
          <p:cNvPr id="34" name="TextBox 33">
            <a:extLst>
              <a:ext uri="{FF2B5EF4-FFF2-40B4-BE49-F238E27FC236}">
                <a16:creationId xmlns:a16="http://schemas.microsoft.com/office/drawing/2014/main" id="{5CFB1075-053F-0CA8-3888-2DE4BF99470C}"/>
              </a:ext>
            </a:extLst>
          </p:cNvPr>
          <p:cNvSpPr txBox="1"/>
          <p:nvPr/>
        </p:nvSpPr>
        <p:spPr>
          <a:xfrm>
            <a:off x="240798" y="722376"/>
            <a:ext cx="4422643" cy="646331"/>
          </a:xfrm>
          <a:prstGeom prst="rect">
            <a:avLst/>
          </a:prstGeom>
          <a:noFill/>
        </p:spPr>
        <p:txBody>
          <a:bodyPr wrap="square" rtlCol="0">
            <a:spAutoFit/>
          </a:bodyPr>
          <a:lstStyle/>
          <a:p>
            <a:r>
              <a:rPr lang="en-IN" b="1" dirty="0"/>
              <a:t>Government</a:t>
            </a:r>
            <a:r>
              <a:rPr lang="en-IN" b="1" dirty="0">
                <a:latin typeface="Algerian" panose="04020705040A02060702" pitchFamily="82" charset="0"/>
              </a:rPr>
              <a:t> </a:t>
            </a:r>
            <a:r>
              <a:rPr lang="en-IN" b="1" dirty="0"/>
              <a:t>certificate  screenshots</a:t>
            </a:r>
          </a:p>
          <a:p>
            <a:endParaRPr lang="en-IN" dirty="0"/>
          </a:p>
        </p:txBody>
      </p:sp>
      <p:pic>
        <p:nvPicPr>
          <p:cNvPr id="36" name="Picture 35">
            <a:extLst>
              <a:ext uri="{FF2B5EF4-FFF2-40B4-BE49-F238E27FC236}">
                <a16:creationId xmlns:a16="http://schemas.microsoft.com/office/drawing/2014/main" id="{70F81030-99EE-1FAB-B32F-17EB96C34F98}"/>
              </a:ext>
            </a:extLst>
          </p:cNvPr>
          <p:cNvPicPr>
            <a:picLocks noChangeAspect="1"/>
          </p:cNvPicPr>
          <p:nvPr/>
        </p:nvPicPr>
        <p:blipFill>
          <a:blip r:embed="rId3"/>
          <a:stretch>
            <a:fillRect/>
          </a:stretch>
        </p:blipFill>
        <p:spPr>
          <a:xfrm>
            <a:off x="240798" y="1131334"/>
            <a:ext cx="4928616" cy="2537696"/>
          </a:xfrm>
          <a:prstGeom prst="rect">
            <a:avLst/>
          </a:prstGeom>
        </p:spPr>
      </p:pic>
      <p:sp>
        <p:nvSpPr>
          <p:cNvPr id="39" name="TextBox 38">
            <a:extLst>
              <a:ext uri="{FF2B5EF4-FFF2-40B4-BE49-F238E27FC236}">
                <a16:creationId xmlns:a16="http://schemas.microsoft.com/office/drawing/2014/main" id="{04E0FDE9-F248-4713-ACFB-5DE3674F2730}"/>
              </a:ext>
            </a:extLst>
          </p:cNvPr>
          <p:cNvSpPr txBox="1"/>
          <p:nvPr/>
        </p:nvSpPr>
        <p:spPr>
          <a:xfrm>
            <a:off x="6327648" y="640080"/>
            <a:ext cx="5303520" cy="677108"/>
          </a:xfrm>
          <a:prstGeom prst="rect">
            <a:avLst/>
          </a:prstGeom>
          <a:noFill/>
        </p:spPr>
        <p:txBody>
          <a:bodyPr wrap="square" rtlCol="0">
            <a:spAutoFit/>
          </a:bodyPr>
          <a:lstStyle/>
          <a:p>
            <a:r>
              <a:rPr lang="en-IN" sz="2000" b="1" dirty="0"/>
              <a:t>Geo Tagged photos from the field</a:t>
            </a:r>
            <a:endParaRPr lang="en-IN" sz="2000" dirty="0"/>
          </a:p>
          <a:p>
            <a:endParaRPr lang="en-IN" dirty="0"/>
          </a:p>
        </p:txBody>
      </p:sp>
      <p:pic>
        <p:nvPicPr>
          <p:cNvPr id="41" name="Picture 40">
            <a:extLst>
              <a:ext uri="{FF2B5EF4-FFF2-40B4-BE49-F238E27FC236}">
                <a16:creationId xmlns:a16="http://schemas.microsoft.com/office/drawing/2014/main" id="{556019F5-74DA-8581-6230-A2B6D3CF8243}"/>
              </a:ext>
            </a:extLst>
          </p:cNvPr>
          <p:cNvPicPr>
            <a:picLocks noChangeAspect="1"/>
          </p:cNvPicPr>
          <p:nvPr/>
        </p:nvPicPr>
        <p:blipFill>
          <a:blip r:embed="rId4"/>
          <a:stretch>
            <a:fillRect/>
          </a:stretch>
        </p:blipFill>
        <p:spPr>
          <a:xfrm>
            <a:off x="365761" y="3899561"/>
            <a:ext cx="4928616" cy="2857856"/>
          </a:xfrm>
          <a:prstGeom prst="rect">
            <a:avLst/>
          </a:prstGeom>
        </p:spPr>
      </p:pic>
      <p:pic>
        <p:nvPicPr>
          <p:cNvPr id="43" name="Picture 42">
            <a:extLst>
              <a:ext uri="{FF2B5EF4-FFF2-40B4-BE49-F238E27FC236}">
                <a16:creationId xmlns:a16="http://schemas.microsoft.com/office/drawing/2014/main" id="{F71C61E2-162C-D512-93DC-5DCE77673607}"/>
              </a:ext>
            </a:extLst>
          </p:cNvPr>
          <p:cNvPicPr>
            <a:picLocks noChangeAspect="1"/>
          </p:cNvPicPr>
          <p:nvPr/>
        </p:nvPicPr>
        <p:blipFill>
          <a:blip r:embed="rId5"/>
          <a:stretch>
            <a:fillRect/>
          </a:stretch>
        </p:blipFill>
        <p:spPr>
          <a:xfrm>
            <a:off x="6708658" y="1131335"/>
            <a:ext cx="4264141" cy="2537696"/>
          </a:xfrm>
          <a:prstGeom prst="rect">
            <a:avLst/>
          </a:prstGeom>
        </p:spPr>
      </p:pic>
      <p:pic>
        <p:nvPicPr>
          <p:cNvPr id="57" name="Picture 56">
            <a:extLst>
              <a:ext uri="{FF2B5EF4-FFF2-40B4-BE49-F238E27FC236}">
                <a16:creationId xmlns:a16="http://schemas.microsoft.com/office/drawing/2014/main" id="{A85C9981-CC9D-BEB6-800C-A3D4D371C868}"/>
              </a:ext>
            </a:extLst>
          </p:cNvPr>
          <p:cNvPicPr>
            <a:picLocks noChangeAspect="1"/>
          </p:cNvPicPr>
          <p:nvPr/>
        </p:nvPicPr>
        <p:blipFill>
          <a:blip r:embed="rId6"/>
          <a:stretch>
            <a:fillRect/>
          </a:stretch>
        </p:blipFill>
        <p:spPr>
          <a:xfrm>
            <a:off x="6708658" y="4160286"/>
            <a:ext cx="4264141" cy="2597130"/>
          </a:xfrm>
          <a:prstGeom prst="rect">
            <a:avLst/>
          </a:prstGeom>
        </p:spPr>
      </p:pic>
    </p:spTree>
    <p:extLst>
      <p:ext uri="{BB962C8B-B14F-4D97-AF65-F5344CB8AC3E}">
        <p14:creationId xmlns:p14="http://schemas.microsoft.com/office/powerpoint/2010/main" val="237837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1866900" y="1885950"/>
            <a:ext cx="2714626" cy="658368"/>
          </a:xfrm>
        </p:spPr>
        <p:txBody>
          <a:bodyPr/>
          <a:lstStyle/>
          <a:p>
            <a:r>
              <a:rPr lang="en-US" dirty="0"/>
              <a:t>WELLSPRING </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1866900" y="2942082"/>
            <a:ext cx="2599182" cy="2441448"/>
          </a:xfrm>
        </p:spPr>
        <p:txBody>
          <a:bodyPr/>
          <a:lstStyle/>
          <a:p>
            <a:r>
              <a:rPr lang="en-US" dirty="0">
                <a:latin typeface="Segoe UI" panose="020B0502040204020203" pitchFamily="34" charset="0"/>
              </a:rPr>
              <a:t>Use this color palette when you want a blend of nature-infused hues that highlight the compatibility of the greens and the “health giving” properties of these deliciously subtle and nourishing hues.</a:t>
            </a:r>
            <a:endParaRPr lang="en-US" dirty="0"/>
          </a:p>
        </p:txBody>
      </p:sp>
      <p:pic>
        <p:nvPicPr>
          <p:cNvPr id="5" name="Picture 4">
            <a:extLst>
              <a:ext uri="{FF2B5EF4-FFF2-40B4-BE49-F238E27FC236}">
                <a16:creationId xmlns:a16="http://schemas.microsoft.com/office/drawing/2014/main" id="{D21D43D5-5140-F35C-5C70-A00E5977006B}"/>
              </a:ext>
            </a:extLst>
          </p:cNvPr>
          <p:cNvPicPr>
            <a:picLocks noChangeAspect="1"/>
          </p:cNvPicPr>
          <p:nvPr/>
        </p:nvPicPr>
        <p:blipFill>
          <a:blip r:embed="rId2"/>
          <a:stretch>
            <a:fillRect/>
          </a:stretch>
        </p:blipFill>
        <p:spPr>
          <a:xfrm>
            <a:off x="-704248" y="-369370"/>
            <a:ext cx="13446492" cy="7596739"/>
          </a:xfrm>
          <a:prstGeom prst="rect">
            <a:avLst/>
          </a:prstGeom>
        </p:spPr>
      </p:pic>
      <p:pic>
        <p:nvPicPr>
          <p:cNvPr id="14" name="Picture 13">
            <a:extLst>
              <a:ext uri="{FF2B5EF4-FFF2-40B4-BE49-F238E27FC236}">
                <a16:creationId xmlns:a16="http://schemas.microsoft.com/office/drawing/2014/main" id="{91E92BE1-48AD-7D6F-B621-3D0342A10C92}"/>
              </a:ext>
            </a:extLst>
          </p:cNvPr>
          <p:cNvPicPr>
            <a:picLocks noChangeAspect="1"/>
          </p:cNvPicPr>
          <p:nvPr/>
        </p:nvPicPr>
        <p:blipFill>
          <a:blip r:embed="rId3"/>
          <a:stretch>
            <a:fillRect/>
          </a:stretch>
        </p:blipFill>
        <p:spPr>
          <a:xfrm>
            <a:off x="400640" y="404260"/>
            <a:ext cx="3305086" cy="4581626"/>
          </a:xfrm>
          <a:prstGeom prst="rect">
            <a:avLst/>
          </a:prstGeom>
        </p:spPr>
      </p:pic>
      <p:pic>
        <p:nvPicPr>
          <p:cNvPr id="16" name="Picture 15">
            <a:extLst>
              <a:ext uri="{FF2B5EF4-FFF2-40B4-BE49-F238E27FC236}">
                <a16:creationId xmlns:a16="http://schemas.microsoft.com/office/drawing/2014/main" id="{90594338-5968-4D5C-F2EB-DD848C6A534B}"/>
              </a:ext>
            </a:extLst>
          </p:cNvPr>
          <p:cNvPicPr>
            <a:picLocks noChangeAspect="1"/>
          </p:cNvPicPr>
          <p:nvPr/>
        </p:nvPicPr>
        <p:blipFill>
          <a:blip r:embed="rId4"/>
          <a:stretch>
            <a:fillRect/>
          </a:stretch>
        </p:blipFill>
        <p:spPr>
          <a:xfrm>
            <a:off x="4129238" y="567890"/>
            <a:ext cx="3596683" cy="4853993"/>
          </a:xfrm>
          <a:prstGeom prst="rect">
            <a:avLst/>
          </a:prstGeom>
        </p:spPr>
      </p:pic>
      <p:sp>
        <p:nvSpPr>
          <p:cNvPr id="17" name="TextBox 16">
            <a:extLst>
              <a:ext uri="{FF2B5EF4-FFF2-40B4-BE49-F238E27FC236}">
                <a16:creationId xmlns:a16="http://schemas.microsoft.com/office/drawing/2014/main" id="{DB650657-4FDD-F37B-9150-6D169F3AD0BE}"/>
              </a:ext>
            </a:extLst>
          </p:cNvPr>
          <p:cNvSpPr txBox="1"/>
          <p:nvPr/>
        </p:nvSpPr>
        <p:spPr>
          <a:xfrm>
            <a:off x="798897" y="5611529"/>
            <a:ext cx="2010586" cy="461665"/>
          </a:xfrm>
          <a:prstGeom prst="rect">
            <a:avLst/>
          </a:prstGeom>
          <a:noFill/>
        </p:spPr>
        <p:txBody>
          <a:bodyPr wrap="square" rtlCol="0">
            <a:spAutoFit/>
          </a:bodyPr>
          <a:lstStyle/>
          <a:p>
            <a:r>
              <a:rPr lang="en-US" sz="2400" b="1" dirty="0">
                <a:solidFill>
                  <a:schemeClr val="bg1"/>
                </a:solidFill>
                <a:latin typeface="Aptos Display" panose="020B0004020202020204" pitchFamily="34" charset="0"/>
              </a:rPr>
              <a:t>MINI SURVEY</a:t>
            </a:r>
            <a:endParaRPr lang="en-IN" sz="2400" b="1" dirty="0">
              <a:solidFill>
                <a:schemeClr val="bg1"/>
              </a:solidFill>
              <a:latin typeface="Aptos Display" panose="020B0004020202020204" pitchFamily="34" charset="0"/>
            </a:endParaRPr>
          </a:p>
        </p:txBody>
      </p:sp>
      <p:sp>
        <p:nvSpPr>
          <p:cNvPr id="18" name="TextBox 17">
            <a:extLst>
              <a:ext uri="{FF2B5EF4-FFF2-40B4-BE49-F238E27FC236}">
                <a16:creationId xmlns:a16="http://schemas.microsoft.com/office/drawing/2014/main" id="{13D86D26-0132-42EB-CADE-8FC15B1454C1}"/>
              </a:ext>
            </a:extLst>
          </p:cNvPr>
          <p:cNvSpPr txBox="1"/>
          <p:nvPr/>
        </p:nvSpPr>
        <p:spPr>
          <a:xfrm>
            <a:off x="3407343" y="5768690"/>
            <a:ext cx="5527051" cy="698886"/>
          </a:xfrm>
          <a:prstGeom prst="rect">
            <a:avLst/>
          </a:prstGeom>
          <a:noFill/>
        </p:spPr>
        <p:txBody>
          <a:bodyPr wrap="square" rtlCol="0">
            <a:spAutoFit/>
          </a:bodyPr>
          <a:lstStyle/>
          <a:p>
            <a:r>
              <a:rPr lang="en-US" sz="2000" b="1" dirty="0">
                <a:solidFill>
                  <a:schemeClr val="bg1"/>
                </a:solidFill>
              </a:rPr>
              <a:t>POSTER FOR BRINGING AWARENESS </a:t>
            </a:r>
            <a:endParaRPr lang="en-IN" sz="2000" b="1" dirty="0">
              <a:solidFill>
                <a:schemeClr val="bg1"/>
              </a:solidFill>
            </a:endParaRPr>
          </a:p>
          <a:p>
            <a:endParaRPr lang="en-IN" dirty="0"/>
          </a:p>
        </p:txBody>
      </p:sp>
      <p:pic>
        <p:nvPicPr>
          <p:cNvPr id="20" name="Picture 19">
            <a:extLst>
              <a:ext uri="{FF2B5EF4-FFF2-40B4-BE49-F238E27FC236}">
                <a16:creationId xmlns:a16="http://schemas.microsoft.com/office/drawing/2014/main" id="{A9E6E869-D1B0-2E61-47C0-4CF374A88645}"/>
              </a:ext>
            </a:extLst>
          </p:cNvPr>
          <p:cNvPicPr>
            <a:picLocks noChangeAspect="1"/>
          </p:cNvPicPr>
          <p:nvPr/>
        </p:nvPicPr>
        <p:blipFill>
          <a:blip r:embed="rId5"/>
          <a:stretch>
            <a:fillRect/>
          </a:stretch>
        </p:blipFill>
        <p:spPr>
          <a:xfrm>
            <a:off x="8258476" y="567890"/>
            <a:ext cx="3465095" cy="4444437"/>
          </a:xfrm>
          <a:prstGeom prst="rect">
            <a:avLst/>
          </a:prstGeom>
        </p:spPr>
      </p:pic>
      <p:sp>
        <p:nvSpPr>
          <p:cNvPr id="21" name="TextBox 20">
            <a:extLst>
              <a:ext uri="{FF2B5EF4-FFF2-40B4-BE49-F238E27FC236}">
                <a16:creationId xmlns:a16="http://schemas.microsoft.com/office/drawing/2014/main" id="{7A29ACBB-C877-3CE3-26E9-892A9DEF32E3}"/>
              </a:ext>
            </a:extLst>
          </p:cNvPr>
          <p:cNvSpPr txBox="1"/>
          <p:nvPr/>
        </p:nvSpPr>
        <p:spPr>
          <a:xfrm>
            <a:off x="8595359" y="5421883"/>
            <a:ext cx="3465095" cy="1477328"/>
          </a:xfrm>
          <a:prstGeom prst="rect">
            <a:avLst/>
          </a:prstGeom>
          <a:noFill/>
        </p:spPr>
        <p:txBody>
          <a:bodyPr wrap="square" rtlCol="0">
            <a:spAutoFit/>
          </a:bodyPr>
          <a:lstStyle/>
          <a:p>
            <a:r>
              <a:rPr lang="en-US" sz="2400" b="1" dirty="0">
                <a:solidFill>
                  <a:schemeClr val="bg1"/>
                </a:solidFill>
              </a:rPr>
              <a:t>LIPI TASK(Successfully Completed Aadi Parva)</a:t>
            </a:r>
          </a:p>
          <a:p>
            <a:endParaRPr lang="en-IN" dirty="0"/>
          </a:p>
        </p:txBody>
      </p:sp>
    </p:spTree>
    <p:extLst>
      <p:ext uri="{BB962C8B-B14F-4D97-AF65-F5344CB8AC3E}">
        <p14:creationId xmlns:p14="http://schemas.microsoft.com/office/powerpoint/2010/main" val="188126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1866900" y="2784348"/>
            <a:ext cx="2714626" cy="884682"/>
          </a:xfrm>
        </p:spPr>
        <p:txBody>
          <a:bodyPr anchor="b" anchorCtr="0">
            <a:normAutofit/>
          </a:bodyPr>
          <a:lstStyle/>
          <a:p>
            <a:r>
              <a:rPr lang="en-US" dirty="0"/>
              <a:t>THE STAR </a:t>
            </a:r>
            <a:br>
              <a:rPr lang="en-US" dirty="0"/>
            </a:br>
            <a:r>
              <a:rPr lang="en-US" dirty="0"/>
              <a:t>OF THE SHOW</a:t>
            </a:r>
          </a:p>
        </p:txBody>
      </p:sp>
      <p:pic>
        <p:nvPicPr>
          <p:cNvPr id="26" name="Picture 25">
            <a:extLst>
              <a:ext uri="{FF2B5EF4-FFF2-40B4-BE49-F238E27FC236}">
                <a16:creationId xmlns:a16="http://schemas.microsoft.com/office/drawing/2014/main" id="{CA16BD51-C5AC-5090-AF32-4E2741F2510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294161663"/>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Pantone Color of the Year 2022</Template>
  <TotalTime>444</TotalTime>
  <Words>806</Words>
  <Application>Microsoft Office PowerPoint</Application>
  <PresentationFormat>Widescreen</PresentationFormat>
  <Paragraphs>109</Paragraphs>
  <Slides>7</Slides>
  <Notes>3</Notes>
  <HiddenSlides>0</HiddenSlides>
  <MMClips>2</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7</vt:i4>
      </vt:variant>
    </vt:vector>
  </HeadingPairs>
  <TitlesOfParts>
    <vt:vector size="21" baseType="lpstr">
      <vt:lpstr>Algerian</vt:lpstr>
      <vt:lpstr>Aptos Display</vt:lpstr>
      <vt:lpstr>Aptos Narrow</vt:lpstr>
      <vt:lpstr>Arial</vt:lpstr>
      <vt:lpstr>Arial Black</vt:lpstr>
      <vt:lpstr>Calibri</vt:lpstr>
      <vt:lpstr>Segoe UI</vt:lpstr>
      <vt:lpstr>Segoe UI Light</vt:lpstr>
      <vt:lpstr>Trebuchet MS</vt:lpstr>
      <vt:lpstr>ui-sans-serif</vt:lpstr>
      <vt:lpstr>Balancing Act</vt:lpstr>
      <vt:lpstr>Wellspring</vt:lpstr>
      <vt:lpstr>Star of the show</vt:lpstr>
      <vt:lpstr>Amusements</vt:lpstr>
      <vt:lpstr>social internship-final               presentation</vt:lpstr>
      <vt:lpstr>VERY PERI</vt:lpstr>
      <vt:lpstr>PowerPoint Presentation</vt:lpstr>
      <vt:lpstr>PowerPoint Presentation</vt:lpstr>
      <vt:lpstr>WELLSPRING</vt:lpstr>
      <vt:lpstr>WELLSPRING </vt:lpstr>
      <vt:lpstr>THE STAR  OF THE SHOW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NandiniPatil.2006@outlook.com</dc:creator>
  <cp:lastModifiedBy>NandiniPatil.2006@outlook.com</cp:lastModifiedBy>
  <cp:revision>3</cp:revision>
  <dcterms:created xsi:type="dcterms:W3CDTF">2025-05-30T06:04:04Z</dcterms:created>
  <dcterms:modified xsi:type="dcterms:W3CDTF">2025-06-01T14:38:53Z</dcterms:modified>
</cp:coreProperties>
</file>